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0"/>
  </p:notesMasterIdLst>
  <p:sldIdLst>
    <p:sldId id="377" r:id="rId2"/>
    <p:sldId id="386" r:id="rId3"/>
    <p:sldId id="376" r:id="rId4"/>
    <p:sldId id="379" r:id="rId5"/>
    <p:sldId id="381" r:id="rId6"/>
    <p:sldId id="383" r:id="rId7"/>
    <p:sldId id="385" r:id="rId8"/>
    <p:sldId id="388" r:id="rId9"/>
    <p:sldId id="392" r:id="rId10"/>
    <p:sldId id="393" r:id="rId11"/>
    <p:sldId id="394" r:id="rId12"/>
    <p:sldId id="397" r:id="rId13"/>
    <p:sldId id="396" r:id="rId14"/>
    <p:sldId id="398" r:id="rId15"/>
    <p:sldId id="399" r:id="rId16"/>
    <p:sldId id="402" r:id="rId17"/>
    <p:sldId id="401" r:id="rId18"/>
    <p:sldId id="403" r:id="rId19"/>
    <p:sldId id="406" r:id="rId20"/>
    <p:sldId id="404" r:id="rId21"/>
    <p:sldId id="405" r:id="rId22"/>
    <p:sldId id="408" r:id="rId23"/>
    <p:sldId id="409" r:id="rId24"/>
    <p:sldId id="417" r:id="rId25"/>
    <p:sldId id="410" r:id="rId26"/>
    <p:sldId id="412" r:id="rId27"/>
    <p:sldId id="414" r:id="rId28"/>
    <p:sldId id="415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88296" autoAdjust="0"/>
  </p:normalViewPr>
  <p:slideViewPr>
    <p:cSldViewPr snapToGrid="0">
      <p:cViewPr varScale="1">
        <p:scale>
          <a:sx n="73" d="100"/>
          <a:sy n="73" d="100"/>
        </p:scale>
        <p:origin x="240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02A9A0-C15D-409D-84F9-20AB2CC2479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8E73B6-8B5C-49E7-B6DE-2773E0554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57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E73B6-8B5C-49E7-B6DE-2773E0554C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17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E73B6-8B5C-49E7-B6DE-2773E0554C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988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E73B6-8B5C-49E7-B6DE-2773E0554C8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28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E73B6-8B5C-49E7-B6DE-2773E0554C8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4751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E73B6-8B5C-49E7-B6DE-2773E0554C8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342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E73B6-8B5C-49E7-B6DE-2773E0554C8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22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2405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3682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0484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944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9243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3866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043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8455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5818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6427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7773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F7546-6D9E-8647-875A-25FE10A8B571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AE6AE2-738A-3141-86C8-7CF14DE3D67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0055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Residència</a:t>
            </a:r>
            <a:r>
              <a:rPr lang="es-ES" dirty="0" smtClean="0">
                <a:solidFill>
                  <a:schemeClr val="bg1"/>
                </a:solidFill>
              </a:rPr>
              <a:t> (i </a:t>
            </a:r>
            <a:r>
              <a:rPr lang="es-ES" dirty="0" err="1" smtClean="0">
                <a:solidFill>
                  <a:schemeClr val="bg1"/>
                </a:solidFill>
              </a:rPr>
              <a:t>fellowship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1- </a:t>
            </a: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medicina a una </a:t>
            </a:r>
            <a:r>
              <a:rPr lang="es-ES" dirty="0" err="1" smtClean="0">
                <a:solidFill>
                  <a:schemeClr val="bg1"/>
                </a:solidFill>
              </a:rPr>
              <a:t>d’aquestes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universitats</a:t>
            </a:r>
            <a:r>
              <a:rPr lang="es-E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https://www.wdoms.org</a:t>
            </a:r>
            <a:r>
              <a:rPr lang="en-US" dirty="0" smtClean="0">
                <a:solidFill>
                  <a:schemeClr val="bg1"/>
                </a:solidFill>
              </a:rPr>
              <a:t>/</a:t>
            </a: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2- </a:t>
            </a:r>
            <a:r>
              <a:rPr lang="es-ES" dirty="0" err="1" smtClean="0">
                <a:solidFill>
                  <a:schemeClr val="bg1"/>
                </a:solidFill>
              </a:rPr>
              <a:t>Exàmens</a:t>
            </a:r>
            <a:r>
              <a:rPr lang="es-ES" dirty="0" smtClean="0">
                <a:solidFill>
                  <a:schemeClr val="bg1"/>
                </a:solidFill>
              </a:rPr>
              <a:t> USMLE </a:t>
            </a: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3- Enviar </a:t>
            </a:r>
            <a:r>
              <a:rPr lang="es-ES" dirty="0" err="1" smtClean="0">
                <a:solidFill>
                  <a:schemeClr val="bg1"/>
                </a:solidFill>
              </a:rPr>
              <a:t>sol·licituds</a:t>
            </a:r>
            <a:r>
              <a:rPr lang="es-ES" dirty="0" smtClean="0">
                <a:solidFill>
                  <a:schemeClr val="bg1"/>
                </a:solidFill>
              </a:rPr>
              <a:t> a </a:t>
            </a:r>
            <a:r>
              <a:rPr lang="es-ES" dirty="0" err="1" smtClean="0">
                <a:solidFill>
                  <a:schemeClr val="bg1"/>
                </a:solidFill>
              </a:rPr>
              <a:t>hospitals</a:t>
            </a:r>
            <a:endParaRPr lang="es-E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4- Entrevistes a </a:t>
            </a:r>
            <a:r>
              <a:rPr lang="es-ES" dirty="0" err="1" smtClean="0">
                <a:solidFill>
                  <a:schemeClr val="bg1"/>
                </a:solidFill>
              </a:rPr>
              <a:t>hospitals</a:t>
            </a:r>
            <a:endParaRPr lang="es-E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5- Match </a:t>
            </a:r>
            <a:r>
              <a:rPr lang="es-ES" dirty="0" err="1" smtClean="0">
                <a:solidFill>
                  <a:schemeClr val="bg1"/>
                </a:solidFill>
              </a:rPr>
              <a:t>day</a:t>
            </a:r>
            <a:endParaRPr lang="es-E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6- Post-</a:t>
            </a:r>
            <a:r>
              <a:rPr lang="es-ES" dirty="0" err="1" smtClean="0">
                <a:solidFill>
                  <a:schemeClr val="bg1"/>
                </a:solidFill>
              </a:rPr>
              <a:t>residència</a:t>
            </a:r>
            <a:r>
              <a:rPr lang="es-ES" dirty="0" smtClean="0">
                <a:solidFill>
                  <a:schemeClr val="bg1"/>
                </a:solidFill>
              </a:rPr>
              <a:t> (</a:t>
            </a:r>
            <a:r>
              <a:rPr lang="es-ES" dirty="0" err="1" smtClean="0">
                <a:solidFill>
                  <a:schemeClr val="bg1"/>
                </a:solidFill>
              </a:rPr>
              <a:t>visats</a:t>
            </a:r>
            <a:r>
              <a:rPr lang="es-ES" dirty="0" smtClean="0">
                <a:solidFill>
                  <a:schemeClr val="bg1"/>
                </a:solidFill>
              </a:rPr>
              <a:t> i permisos de </a:t>
            </a:r>
            <a:r>
              <a:rPr lang="es-ES" dirty="0" err="1" smtClean="0">
                <a:solidFill>
                  <a:schemeClr val="bg1"/>
                </a:solidFill>
              </a:rPr>
              <a:t>treball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498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2CK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 smtClean="0">
                <a:solidFill>
                  <a:schemeClr val="bg1"/>
                </a:solidFill>
              </a:rPr>
              <a:t>Preparació</a:t>
            </a:r>
            <a:r>
              <a:rPr lang="es-ES" dirty="0" smtClean="0">
                <a:solidFill>
                  <a:schemeClr val="bg1"/>
                </a:solidFill>
              </a:rPr>
              <a:t> igual que </a:t>
            </a:r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1 (</a:t>
            </a:r>
            <a:r>
              <a:rPr lang="es-ES" dirty="0" err="1" smtClean="0">
                <a:solidFill>
                  <a:schemeClr val="bg1"/>
                </a:solidFill>
              </a:rPr>
              <a:t>First-Aid</a:t>
            </a:r>
            <a:r>
              <a:rPr lang="es-ES" dirty="0" smtClean="0">
                <a:solidFill>
                  <a:schemeClr val="bg1"/>
                </a:solidFill>
              </a:rPr>
              <a:t> + </a:t>
            </a:r>
            <a:r>
              <a:rPr lang="es-ES" dirty="0" err="1" smtClean="0">
                <a:solidFill>
                  <a:schemeClr val="bg1"/>
                </a:solidFill>
              </a:rPr>
              <a:t>UWorld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</a:p>
          <a:p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030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543" y="533400"/>
            <a:ext cx="8392886" cy="559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570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14" y="609599"/>
            <a:ext cx="8588829" cy="572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728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2CS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71600"/>
            <a:ext cx="7886700" cy="5218385"/>
          </a:xfrm>
        </p:spPr>
        <p:txBody>
          <a:bodyPr>
            <a:normAutofit fontScale="70000" lnSpcReduction="20000"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Cal </a:t>
            </a:r>
            <a:r>
              <a:rPr lang="es-ES" dirty="0" err="1" smtClean="0">
                <a:solidFill>
                  <a:schemeClr val="bg1"/>
                </a:solidFill>
              </a:rPr>
              <a:t>anar</a:t>
            </a:r>
            <a:r>
              <a:rPr lang="es-ES" dirty="0" smtClean="0">
                <a:solidFill>
                  <a:schemeClr val="bg1"/>
                </a:solidFill>
              </a:rPr>
              <a:t> a EEUU (Atlanta, Chicago, Houston, LA, </a:t>
            </a:r>
            <a:r>
              <a:rPr lang="es-ES" dirty="0" err="1" smtClean="0">
                <a:solidFill>
                  <a:schemeClr val="bg1"/>
                </a:solidFill>
              </a:rPr>
              <a:t>Philadelphia</a:t>
            </a:r>
            <a:r>
              <a:rPr lang="es-ES" dirty="0">
                <a:solidFill>
                  <a:schemeClr val="bg1"/>
                </a:solidFill>
              </a:rPr>
              <a:t>)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12 casos, </a:t>
            </a:r>
            <a:r>
              <a:rPr lang="es-ES" dirty="0" err="1" smtClean="0">
                <a:solidFill>
                  <a:schemeClr val="bg1"/>
                </a:solidFill>
              </a:rPr>
              <a:t>amb</a:t>
            </a:r>
            <a:r>
              <a:rPr lang="es-ES" dirty="0" smtClean="0">
                <a:solidFill>
                  <a:schemeClr val="bg1"/>
                </a:solidFill>
              </a:rPr>
              <a:t> break per dinar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15min </a:t>
            </a:r>
            <a:r>
              <a:rPr lang="es-ES" dirty="0" err="1" smtClean="0">
                <a:solidFill>
                  <a:schemeClr val="bg1"/>
                </a:solidFill>
              </a:rPr>
              <a:t>amb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pacient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majoria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amb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pacient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directament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alguns</a:t>
            </a:r>
            <a:r>
              <a:rPr lang="es-ES" dirty="0" smtClean="0">
                <a:solidFill>
                  <a:schemeClr val="bg1"/>
                </a:solidFill>
              </a:rPr>
              <a:t> per </a:t>
            </a:r>
            <a:r>
              <a:rPr lang="es-ES" dirty="0" err="1" smtClean="0">
                <a:solidFill>
                  <a:schemeClr val="bg1"/>
                </a:solidFill>
              </a:rPr>
              <a:t>telèfon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alguns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amb</a:t>
            </a:r>
            <a:r>
              <a:rPr lang="es-ES" dirty="0" smtClean="0">
                <a:solidFill>
                  <a:schemeClr val="bg1"/>
                </a:solidFill>
              </a:rPr>
              <a:t> mare/pare </a:t>
            </a:r>
            <a:r>
              <a:rPr lang="es-ES" dirty="0" err="1" smtClean="0">
                <a:solidFill>
                  <a:schemeClr val="bg1"/>
                </a:solidFill>
              </a:rPr>
              <a:t>parlant</a:t>
            </a:r>
            <a:r>
              <a:rPr lang="es-ES" dirty="0" smtClean="0">
                <a:solidFill>
                  <a:schemeClr val="bg1"/>
                </a:solidFill>
              </a:rPr>
              <a:t> sobre un </a:t>
            </a:r>
            <a:r>
              <a:rPr lang="es-ES" dirty="0" err="1" smtClean="0">
                <a:solidFill>
                  <a:schemeClr val="bg1"/>
                </a:solidFill>
              </a:rPr>
              <a:t>nen</a:t>
            </a:r>
            <a:endParaRPr lang="es-ES" dirty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alguns</a:t>
            </a:r>
            <a:r>
              <a:rPr lang="es-ES" dirty="0" smtClean="0">
                <a:solidFill>
                  <a:schemeClr val="bg1"/>
                </a:solidFill>
              </a:rPr>
              <a:t> fan coses </a:t>
            </a:r>
            <a:r>
              <a:rPr lang="es-ES" dirty="0" err="1" smtClean="0">
                <a:solidFill>
                  <a:schemeClr val="bg1"/>
                </a:solidFill>
              </a:rPr>
              <a:t>estranyes</a:t>
            </a:r>
            <a:r>
              <a:rPr lang="es-ES" dirty="0" smtClean="0">
                <a:solidFill>
                  <a:schemeClr val="bg1"/>
                </a:solidFill>
              </a:rPr>
              <a:t> (no </a:t>
            </a:r>
            <a:r>
              <a:rPr lang="es-ES" dirty="0" err="1" smtClean="0">
                <a:solidFill>
                  <a:schemeClr val="bg1"/>
                </a:solidFill>
              </a:rPr>
              <a:t>voler</a:t>
            </a:r>
            <a:r>
              <a:rPr lang="es-ES" dirty="0" smtClean="0">
                <a:solidFill>
                  <a:schemeClr val="bg1"/>
                </a:solidFill>
              </a:rPr>
              <a:t> donar </a:t>
            </a:r>
            <a:r>
              <a:rPr lang="es-ES" dirty="0" err="1" smtClean="0">
                <a:solidFill>
                  <a:schemeClr val="bg1"/>
                </a:solidFill>
              </a:rPr>
              <a:t>història</a:t>
            </a:r>
            <a:r>
              <a:rPr lang="es-ES" dirty="0" smtClean="0">
                <a:solidFill>
                  <a:schemeClr val="bg1"/>
                </a:solidFill>
              </a:rPr>
              <a:t> clínica i plorar tota </a:t>
            </a:r>
            <a:r>
              <a:rPr lang="es-ES" dirty="0" err="1" smtClean="0">
                <a:solidFill>
                  <a:schemeClr val="bg1"/>
                </a:solidFill>
              </a:rPr>
              <a:t>l’estona</a:t>
            </a:r>
            <a:r>
              <a:rPr lang="es-ES" dirty="0" smtClean="0">
                <a:solidFill>
                  <a:schemeClr val="bg1"/>
                </a:solidFill>
              </a:rPr>
              <a:t>, </a:t>
            </a:r>
            <a:r>
              <a:rPr lang="es-ES" dirty="0" err="1" smtClean="0">
                <a:solidFill>
                  <a:schemeClr val="bg1"/>
                </a:solidFill>
              </a:rPr>
              <a:t>estan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molt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enfadats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història</a:t>
            </a:r>
            <a:r>
              <a:rPr lang="es-ES" dirty="0" smtClean="0">
                <a:solidFill>
                  <a:schemeClr val="bg1"/>
                </a:solidFill>
              </a:rPr>
              <a:t> clínica + PE + </a:t>
            </a:r>
            <a:r>
              <a:rPr lang="es-ES" dirty="0" err="1" smtClean="0">
                <a:solidFill>
                  <a:schemeClr val="bg1"/>
                </a:solidFill>
              </a:rPr>
              <a:t>counseling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10min per </a:t>
            </a:r>
            <a:r>
              <a:rPr lang="es-ES" dirty="0" err="1" smtClean="0">
                <a:solidFill>
                  <a:schemeClr val="bg1"/>
                </a:solidFill>
              </a:rPr>
              <a:t>escriure</a:t>
            </a:r>
            <a:r>
              <a:rPr lang="es-ES" dirty="0" smtClean="0">
                <a:solidFill>
                  <a:schemeClr val="bg1"/>
                </a:solidFill>
              </a:rPr>
              <a:t> “</a:t>
            </a:r>
            <a:r>
              <a:rPr lang="es-ES" dirty="0" err="1" smtClean="0">
                <a:solidFill>
                  <a:schemeClr val="bg1"/>
                </a:solidFill>
              </a:rPr>
              <a:t>patient</a:t>
            </a:r>
            <a:r>
              <a:rPr lang="es-ES" dirty="0" smtClean="0">
                <a:solidFill>
                  <a:schemeClr val="bg1"/>
                </a:solidFill>
              </a:rPr>
              <a:t> note”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history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physical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examination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findings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differential</a:t>
            </a:r>
            <a:r>
              <a:rPr lang="es-ES" dirty="0" smtClean="0">
                <a:solidFill>
                  <a:schemeClr val="bg1"/>
                </a:solidFill>
              </a:rPr>
              <a:t> diagnosis in </a:t>
            </a:r>
            <a:r>
              <a:rPr lang="es-ES" dirty="0" err="1" smtClean="0">
                <a:solidFill>
                  <a:schemeClr val="bg1"/>
                </a:solidFill>
              </a:rPr>
              <a:t>order</a:t>
            </a:r>
            <a:r>
              <a:rPr lang="es-ES" dirty="0" smtClean="0">
                <a:solidFill>
                  <a:schemeClr val="bg1"/>
                </a:solidFill>
              </a:rPr>
              <a:t> of </a:t>
            </a:r>
            <a:r>
              <a:rPr lang="es-ES" dirty="0" err="1" smtClean="0">
                <a:solidFill>
                  <a:schemeClr val="bg1"/>
                </a:solidFill>
              </a:rPr>
              <a:t>likelihood</a:t>
            </a:r>
            <a:r>
              <a:rPr lang="es-ES" dirty="0" smtClean="0">
                <a:solidFill>
                  <a:schemeClr val="bg1"/>
                </a:solidFill>
              </a:rPr>
              <a:t> (</a:t>
            </a:r>
            <a:r>
              <a:rPr lang="es-ES" dirty="0" err="1" smtClean="0">
                <a:solidFill>
                  <a:schemeClr val="bg1"/>
                </a:solidFill>
              </a:rPr>
              <a:t>indicating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which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findings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support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what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diagnostic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studies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Preparació</a:t>
            </a:r>
            <a:r>
              <a:rPr lang="es-ES" dirty="0" smtClean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Step2CK </a:t>
            </a:r>
            <a:r>
              <a:rPr lang="es-ES" dirty="0" err="1" smtClean="0">
                <a:solidFill>
                  <a:schemeClr val="bg1"/>
                </a:solidFill>
              </a:rPr>
              <a:t>just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abans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First-aid</a:t>
            </a:r>
            <a:r>
              <a:rPr lang="es-ES" dirty="0" smtClean="0">
                <a:solidFill>
                  <a:schemeClr val="bg1"/>
                </a:solidFill>
              </a:rPr>
              <a:t> (</a:t>
            </a:r>
            <a:r>
              <a:rPr lang="es-ES" dirty="0" err="1" smtClean="0">
                <a:solidFill>
                  <a:schemeClr val="bg1"/>
                </a:solidFill>
              </a:rPr>
              <a:t>història</a:t>
            </a:r>
            <a:r>
              <a:rPr lang="es-ES" dirty="0" smtClean="0">
                <a:solidFill>
                  <a:schemeClr val="bg1"/>
                </a:solidFill>
              </a:rPr>
              <a:t> clínica, </a:t>
            </a:r>
            <a:r>
              <a:rPr lang="es-ES" dirty="0" err="1" smtClean="0">
                <a:solidFill>
                  <a:schemeClr val="bg1"/>
                </a:solidFill>
              </a:rPr>
              <a:t>examinació</a:t>
            </a:r>
            <a:r>
              <a:rPr lang="es-ES" dirty="0" smtClean="0">
                <a:solidFill>
                  <a:schemeClr val="bg1"/>
                </a:solidFill>
              </a:rPr>
              <a:t> física)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First-aid</a:t>
            </a:r>
            <a:r>
              <a:rPr lang="es-ES" dirty="0" smtClean="0">
                <a:solidFill>
                  <a:schemeClr val="bg1"/>
                </a:solidFill>
              </a:rPr>
              <a:t> cases, Kaplan cases: practicar </a:t>
            </a:r>
            <a:r>
              <a:rPr lang="es-ES" dirty="0" err="1" smtClean="0">
                <a:solidFill>
                  <a:schemeClr val="bg1"/>
                </a:solidFill>
              </a:rPr>
              <a:t>amb</a:t>
            </a:r>
            <a:r>
              <a:rPr lang="es-ES" dirty="0" smtClean="0">
                <a:solidFill>
                  <a:schemeClr val="bg1"/>
                </a:solidFill>
              </a:rPr>
              <a:t> un </a:t>
            </a:r>
            <a:r>
              <a:rPr lang="es-ES" dirty="0" err="1" smtClean="0">
                <a:solidFill>
                  <a:schemeClr val="bg1"/>
                </a:solidFill>
              </a:rPr>
              <a:t>altre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estudiant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Practicar també frases per “</a:t>
            </a:r>
            <a:r>
              <a:rPr lang="es-ES" dirty="0" err="1" smtClean="0">
                <a:solidFill>
                  <a:schemeClr val="bg1"/>
                </a:solidFill>
              </a:rPr>
              <a:t>empatia</a:t>
            </a:r>
            <a:r>
              <a:rPr lang="es-ES" dirty="0" smtClean="0">
                <a:solidFill>
                  <a:schemeClr val="bg1"/>
                </a:solidFill>
              </a:rPr>
              <a:t>” i “</a:t>
            </a:r>
            <a:r>
              <a:rPr lang="es-ES" dirty="0" err="1" smtClean="0">
                <a:solidFill>
                  <a:schemeClr val="bg1"/>
                </a:solidFill>
              </a:rPr>
              <a:t>professionalitat</a:t>
            </a:r>
            <a:r>
              <a:rPr lang="es-ES" dirty="0" smtClean="0">
                <a:solidFill>
                  <a:schemeClr val="bg1"/>
                </a:solidFill>
              </a:rPr>
              <a:t>”</a:t>
            </a: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310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57131"/>
            <a:ext cx="7886700" cy="4008783"/>
          </a:xfrm>
        </p:spPr>
        <p:txBody>
          <a:bodyPr>
            <a:normAutofit/>
          </a:bodyPr>
          <a:lstStyle/>
          <a:p>
            <a:r>
              <a:rPr lang="es-ES" dirty="0" err="1" smtClean="0">
                <a:solidFill>
                  <a:schemeClr val="bg1"/>
                </a:solidFill>
              </a:rPr>
              <a:t>Molt</a:t>
            </a:r>
            <a:r>
              <a:rPr lang="es-ES" dirty="0" smtClean="0">
                <a:solidFill>
                  <a:schemeClr val="bg1"/>
                </a:solidFill>
              </a:rPr>
              <a:t> similar a </a:t>
            </a:r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2CK, </a:t>
            </a:r>
            <a:r>
              <a:rPr lang="es-ES" dirty="0" err="1" smtClean="0">
                <a:solidFill>
                  <a:schemeClr val="bg1"/>
                </a:solidFill>
              </a:rPr>
              <a:t>però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més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interactiu</a:t>
            </a:r>
            <a:r>
              <a:rPr lang="es-ES" dirty="0" smtClean="0">
                <a:solidFill>
                  <a:schemeClr val="bg1"/>
                </a:solidFill>
              </a:rPr>
              <a:t> (</a:t>
            </a:r>
            <a:r>
              <a:rPr lang="es-ES" dirty="0" err="1" smtClean="0">
                <a:solidFill>
                  <a:schemeClr val="bg1"/>
                </a:solidFill>
              </a:rPr>
              <a:t>demanar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tests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diagnòstics</a:t>
            </a:r>
            <a:r>
              <a:rPr lang="es-ES" dirty="0" smtClean="0">
                <a:solidFill>
                  <a:schemeClr val="bg1"/>
                </a:solidFill>
              </a:rPr>
              <a:t>, </a:t>
            </a:r>
            <a:r>
              <a:rPr lang="es-ES" dirty="0" err="1" smtClean="0">
                <a:solidFill>
                  <a:schemeClr val="bg1"/>
                </a:solidFill>
              </a:rPr>
              <a:t>avançar</a:t>
            </a:r>
            <a:r>
              <a:rPr lang="es-ES" dirty="0" smtClean="0">
                <a:solidFill>
                  <a:schemeClr val="bg1"/>
                </a:solidFill>
              </a:rPr>
              <a:t> el </a:t>
            </a:r>
            <a:r>
              <a:rPr lang="es-ES" dirty="0" err="1" smtClean="0">
                <a:solidFill>
                  <a:schemeClr val="bg1"/>
                </a:solidFill>
              </a:rPr>
              <a:t>rellotge</a:t>
            </a:r>
            <a:r>
              <a:rPr lang="es-ES" dirty="0" smtClean="0">
                <a:solidFill>
                  <a:schemeClr val="bg1"/>
                </a:solidFill>
              </a:rPr>
              <a:t>, </a:t>
            </a:r>
            <a:r>
              <a:rPr lang="es-ES" dirty="0" err="1" smtClean="0">
                <a:solidFill>
                  <a:schemeClr val="bg1"/>
                </a:solidFill>
              </a:rPr>
              <a:t>passen</a:t>
            </a:r>
            <a:r>
              <a:rPr lang="es-ES" dirty="0" smtClean="0">
                <a:solidFill>
                  <a:schemeClr val="bg1"/>
                </a:solidFill>
              </a:rPr>
              <a:t> coses noves)</a:t>
            </a:r>
          </a:p>
          <a:p>
            <a:r>
              <a:rPr lang="es-ES" dirty="0" err="1" smtClean="0">
                <a:solidFill>
                  <a:schemeClr val="bg1"/>
                </a:solidFill>
              </a:rPr>
              <a:t>Només</a:t>
            </a:r>
            <a:r>
              <a:rPr lang="es-ES" dirty="0" smtClean="0">
                <a:solidFill>
                  <a:schemeClr val="bg1"/>
                </a:solidFill>
              </a:rPr>
              <a:t> es </a:t>
            </a:r>
            <a:r>
              <a:rPr lang="es-ES" dirty="0" err="1" smtClean="0">
                <a:solidFill>
                  <a:schemeClr val="bg1"/>
                </a:solidFill>
              </a:rPr>
              <a:t>pot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després</a:t>
            </a:r>
            <a:r>
              <a:rPr lang="es-ES" dirty="0" smtClean="0">
                <a:solidFill>
                  <a:schemeClr val="bg1"/>
                </a:solidFill>
              </a:rPr>
              <a:t> de </a:t>
            </a:r>
            <a:r>
              <a:rPr lang="es-ES" dirty="0" err="1" smtClean="0">
                <a:solidFill>
                  <a:schemeClr val="bg1"/>
                </a:solidFill>
              </a:rPr>
              <a:t>haver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acabat</a:t>
            </a:r>
            <a:r>
              <a:rPr lang="es-ES" dirty="0" smtClean="0">
                <a:solidFill>
                  <a:schemeClr val="bg1"/>
                </a:solidFill>
              </a:rPr>
              <a:t> la carrera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Es </a:t>
            </a:r>
            <a:r>
              <a:rPr lang="es-ES" dirty="0" err="1" smtClean="0">
                <a:solidFill>
                  <a:schemeClr val="bg1"/>
                </a:solidFill>
              </a:rPr>
              <a:t>pot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durant</a:t>
            </a:r>
            <a:r>
              <a:rPr lang="es-ES" dirty="0" smtClean="0">
                <a:solidFill>
                  <a:schemeClr val="bg1"/>
                </a:solidFill>
              </a:rPr>
              <a:t> la </a:t>
            </a:r>
            <a:r>
              <a:rPr lang="es-ES" dirty="0" err="1" smtClean="0">
                <a:solidFill>
                  <a:schemeClr val="bg1"/>
                </a:solidFill>
              </a:rPr>
              <a:t>residència</a:t>
            </a:r>
            <a:r>
              <a:rPr lang="es-ES" dirty="0" smtClean="0">
                <a:solidFill>
                  <a:schemeClr val="bg1"/>
                </a:solidFill>
              </a:rPr>
              <a:t>, o </a:t>
            </a:r>
            <a:r>
              <a:rPr lang="es-ES" dirty="0" err="1" smtClean="0">
                <a:solidFill>
                  <a:schemeClr val="bg1"/>
                </a:solidFill>
              </a:rPr>
              <a:t>abans</a:t>
            </a:r>
            <a:r>
              <a:rPr lang="es-ES" dirty="0" smtClean="0">
                <a:solidFill>
                  <a:schemeClr val="bg1"/>
                </a:solidFill>
              </a:rPr>
              <a:t> per </a:t>
            </a:r>
            <a:r>
              <a:rPr lang="es-ES" dirty="0" err="1" smtClean="0">
                <a:solidFill>
                  <a:schemeClr val="bg1"/>
                </a:solidFill>
              </a:rPr>
              <a:t>millorar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expedient</a:t>
            </a:r>
            <a:r>
              <a:rPr lang="es-ES" dirty="0" smtClean="0">
                <a:solidFill>
                  <a:schemeClr val="bg1"/>
                </a:solidFill>
              </a:rPr>
              <a:t>, o </a:t>
            </a:r>
            <a:r>
              <a:rPr lang="es-ES" dirty="0" err="1" smtClean="0">
                <a:solidFill>
                  <a:schemeClr val="bg1"/>
                </a:solidFill>
              </a:rPr>
              <a:t>abans</a:t>
            </a:r>
            <a:r>
              <a:rPr lang="es-ES" dirty="0" smtClean="0">
                <a:solidFill>
                  <a:schemeClr val="bg1"/>
                </a:solidFill>
              </a:rPr>
              <a:t> per </a:t>
            </a:r>
            <a:r>
              <a:rPr lang="es-ES" dirty="0" err="1" smtClean="0">
                <a:solidFill>
                  <a:schemeClr val="bg1"/>
                </a:solidFill>
              </a:rPr>
              <a:t>demanar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visat</a:t>
            </a:r>
            <a:r>
              <a:rPr lang="es-ES" dirty="0" smtClean="0">
                <a:solidFill>
                  <a:schemeClr val="bg1"/>
                </a:solidFill>
              </a:rPr>
              <a:t> H1B</a:t>
            </a: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542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Enviar </a:t>
            </a:r>
            <a:r>
              <a:rPr lang="es-ES" dirty="0" err="1" smtClean="0">
                <a:solidFill>
                  <a:schemeClr val="bg1"/>
                </a:solidFill>
              </a:rPr>
              <a:t>sol·licituds</a:t>
            </a:r>
            <a:r>
              <a:rPr lang="es-ES" dirty="0" smtClean="0">
                <a:solidFill>
                  <a:schemeClr val="bg1"/>
                </a:solidFill>
              </a:rPr>
              <a:t> a </a:t>
            </a:r>
            <a:r>
              <a:rPr lang="es-ES" dirty="0" err="1" smtClean="0">
                <a:solidFill>
                  <a:schemeClr val="bg1"/>
                </a:solidFill>
              </a:rPr>
              <a:t>hospitals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70143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A quina </a:t>
            </a:r>
            <a:r>
              <a:rPr lang="es-ES" dirty="0" err="1">
                <a:solidFill>
                  <a:schemeClr val="bg1"/>
                </a:solidFill>
              </a:rPr>
              <a:t>especialitat</a:t>
            </a:r>
            <a:r>
              <a:rPr lang="es-ES" dirty="0">
                <a:solidFill>
                  <a:schemeClr val="bg1"/>
                </a:solidFill>
              </a:rPr>
              <a:t>?</a:t>
            </a:r>
          </a:p>
          <a:p>
            <a:pPr lvl="1"/>
            <a:r>
              <a:rPr lang="es-ES" dirty="0" err="1">
                <a:solidFill>
                  <a:schemeClr val="bg1"/>
                </a:solidFill>
              </a:rPr>
              <a:t>Algunes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especialitats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necessiten</a:t>
            </a:r>
            <a:r>
              <a:rPr lang="es-ES" dirty="0">
                <a:solidFill>
                  <a:schemeClr val="bg1"/>
                </a:solidFill>
              </a:rPr>
              <a:t> un “</a:t>
            </a:r>
            <a:r>
              <a:rPr lang="es-ES" dirty="0" err="1">
                <a:solidFill>
                  <a:schemeClr val="bg1"/>
                </a:solidFill>
              </a:rPr>
              <a:t>preliminary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year</a:t>
            </a:r>
            <a:r>
              <a:rPr lang="es-ES" dirty="0" smtClean="0">
                <a:solidFill>
                  <a:schemeClr val="bg1"/>
                </a:solidFill>
              </a:rPr>
              <a:t>” o “</a:t>
            </a:r>
            <a:r>
              <a:rPr lang="es-ES" dirty="0" err="1" smtClean="0">
                <a:solidFill>
                  <a:schemeClr val="bg1"/>
                </a:solidFill>
              </a:rPr>
              <a:t>transitional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year</a:t>
            </a:r>
            <a:r>
              <a:rPr lang="es-ES" dirty="0" smtClean="0">
                <a:solidFill>
                  <a:schemeClr val="bg1"/>
                </a:solidFill>
              </a:rPr>
              <a:t>”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Algunes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requereixen</a:t>
            </a:r>
            <a:r>
              <a:rPr lang="es-ES" dirty="0" smtClean="0">
                <a:solidFill>
                  <a:schemeClr val="bg1"/>
                </a:solidFill>
              </a:rPr>
              <a:t> 3 </a:t>
            </a:r>
            <a:r>
              <a:rPr lang="es-ES" dirty="0" err="1" smtClean="0">
                <a:solidFill>
                  <a:schemeClr val="bg1"/>
                </a:solidFill>
              </a:rPr>
              <a:t>anys</a:t>
            </a:r>
            <a:r>
              <a:rPr lang="es-ES" dirty="0" smtClean="0">
                <a:solidFill>
                  <a:schemeClr val="bg1"/>
                </a:solidFill>
              </a:rPr>
              <a:t> de medicina interna </a:t>
            </a:r>
            <a:r>
              <a:rPr lang="es-ES" dirty="0" err="1" smtClean="0">
                <a:solidFill>
                  <a:schemeClr val="bg1"/>
                </a:solidFill>
              </a:rPr>
              <a:t>abans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>
                <a:solidFill>
                  <a:schemeClr val="bg1"/>
                </a:solidFill>
              </a:rPr>
              <a:t>A</a:t>
            </a:r>
            <a:r>
              <a:rPr lang="es-ES" dirty="0" err="1" smtClean="0">
                <a:solidFill>
                  <a:schemeClr val="bg1"/>
                </a:solidFill>
              </a:rPr>
              <a:t>lguns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programes </a:t>
            </a:r>
            <a:r>
              <a:rPr lang="es-ES" dirty="0" err="1" smtClean="0">
                <a:solidFill>
                  <a:schemeClr val="bg1"/>
                </a:solidFill>
              </a:rPr>
              <a:t>estan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integrats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(“</a:t>
            </a:r>
            <a:r>
              <a:rPr lang="es-ES" dirty="0" err="1" smtClean="0">
                <a:solidFill>
                  <a:schemeClr val="bg1"/>
                </a:solidFill>
              </a:rPr>
              <a:t>categorical</a:t>
            </a:r>
            <a:r>
              <a:rPr lang="es-ES" dirty="0" smtClean="0">
                <a:solidFill>
                  <a:schemeClr val="bg1"/>
                </a:solidFill>
              </a:rPr>
              <a:t>” vs. “</a:t>
            </a:r>
            <a:r>
              <a:rPr lang="es-ES" dirty="0" err="1" smtClean="0">
                <a:solidFill>
                  <a:schemeClr val="bg1"/>
                </a:solidFill>
              </a:rPr>
              <a:t>advanced</a:t>
            </a:r>
            <a:r>
              <a:rPr lang="es-ES" dirty="0" smtClean="0">
                <a:solidFill>
                  <a:schemeClr val="bg1"/>
                </a:solidFill>
              </a:rPr>
              <a:t>”)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Alguns</a:t>
            </a:r>
            <a:r>
              <a:rPr lang="es-ES" dirty="0" smtClean="0">
                <a:solidFill>
                  <a:schemeClr val="bg1"/>
                </a:solidFill>
              </a:rPr>
              <a:t> que </a:t>
            </a:r>
            <a:r>
              <a:rPr lang="es-ES" dirty="0" err="1" smtClean="0">
                <a:solidFill>
                  <a:schemeClr val="bg1"/>
                </a:solidFill>
              </a:rPr>
              <a:t>requereixen</a:t>
            </a:r>
            <a:r>
              <a:rPr lang="es-ES" dirty="0" smtClean="0">
                <a:solidFill>
                  <a:schemeClr val="bg1"/>
                </a:solidFill>
              </a:rPr>
              <a:t> “</a:t>
            </a:r>
            <a:r>
              <a:rPr lang="es-ES" dirty="0" err="1" smtClean="0">
                <a:solidFill>
                  <a:schemeClr val="bg1"/>
                </a:solidFill>
              </a:rPr>
              <a:t>preliminary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year</a:t>
            </a:r>
            <a:r>
              <a:rPr lang="es-ES" dirty="0" smtClean="0">
                <a:solidFill>
                  <a:schemeClr val="bg1"/>
                </a:solidFill>
              </a:rPr>
              <a:t>” (“</a:t>
            </a:r>
            <a:r>
              <a:rPr lang="es-ES" dirty="0" err="1" smtClean="0">
                <a:solidFill>
                  <a:schemeClr val="bg1"/>
                </a:solidFill>
              </a:rPr>
              <a:t>advanced</a:t>
            </a:r>
            <a:r>
              <a:rPr lang="es-ES" dirty="0" smtClean="0">
                <a:solidFill>
                  <a:schemeClr val="bg1"/>
                </a:solidFill>
              </a:rPr>
              <a:t>”) </a:t>
            </a:r>
            <a:r>
              <a:rPr lang="es-ES" dirty="0" err="1" smtClean="0">
                <a:solidFill>
                  <a:schemeClr val="bg1"/>
                </a:solidFill>
              </a:rPr>
              <a:t>són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a la </a:t>
            </a:r>
            <a:r>
              <a:rPr lang="es-ES" dirty="0" err="1" smtClean="0">
                <a:solidFill>
                  <a:schemeClr val="bg1"/>
                </a:solidFill>
              </a:rPr>
              <a:t>pràctica</a:t>
            </a:r>
            <a:r>
              <a:rPr lang="es-ES" dirty="0" smtClean="0">
                <a:solidFill>
                  <a:schemeClr val="bg1"/>
                </a:solidFill>
              </a:rPr>
              <a:t> “</a:t>
            </a:r>
            <a:r>
              <a:rPr lang="es-ES" dirty="0" err="1" smtClean="0">
                <a:solidFill>
                  <a:schemeClr val="bg1"/>
                </a:solidFill>
              </a:rPr>
              <a:t>categorical</a:t>
            </a:r>
            <a:r>
              <a:rPr lang="es-ES" dirty="0" smtClean="0">
                <a:solidFill>
                  <a:schemeClr val="bg1"/>
                </a:solidFill>
              </a:rPr>
              <a:t>”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Més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fàcil</a:t>
            </a:r>
            <a:r>
              <a:rPr lang="es-ES" dirty="0" smtClean="0">
                <a:solidFill>
                  <a:schemeClr val="bg1"/>
                </a:solidFill>
              </a:rPr>
              <a:t> intentar </a:t>
            </a:r>
            <a:r>
              <a:rPr lang="es-ES" dirty="0" err="1" smtClean="0">
                <a:solidFill>
                  <a:schemeClr val="bg1"/>
                </a:solidFill>
              </a:rPr>
              <a:t>només</a:t>
            </a:r>
            <a:r>
              <a:rPr lang="es-ES" dirty="0" smtClean="0">
                <a:solidFill>
                  <a:schemeClr val="bg1"/>
                </a:solidFill>
              </a:rPr>
              <a:t> una </a:t>
            </a:r>
            <a:r>
              <a:rPr lang="es-ES" dirty="0" err="1" smtClean="0">
                <a:solidFill>
                  <a:schemeClr val="bg1"/>
                </a:solidFill>
              </a:rPr>
              <a:t>especialitat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Enviar </a:t>
            </a:r>
            <a:r>
              <a:rPr lang="es-ES" dirty="0" err="1" smtClean="0">
                <a:solidFill>
                  <a:schemeClr val="bg1"/>
                </a:solidFill>
              </a:rPr>
              <a:t>sol·licituds</a:t>
            </a:r>
            <a:r>
              <a:rPr lang="es-ES" dirty="0" smtClean="0">
                <a:solidFill>
                  <a:schemeClr val="bg1"/>
                </a:solidFill>
              </a:rPr>
              <a:t> a </a:t>
            </a:r>
            <a:r>
              <a:rPr lang="es-ES" dirty="0" err="1" smtClean="0">
                <a:solidFill>
                  <a:schemeClr val="bg1"/>
                </a:solidFill>
              </a:rPr>
              <a:t>hospitals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70143"/>
          </a:xfrm>
        </p:spPr>
        <p:txBody>
          <a:bodyPr>
            <a:normAutofit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A </a:t>
            </a:r>
            <a:r>
              <a:rPr lang="es-ES" dirty="0" err="1" smtClean="0">
                <a:solidFill>
                  <a:schemeClr val="bg1"/>
                </a:solidFill>
              </a:rPr>
              <a:t>quins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hospitals</a:t>
            </a:r>
            <a:r>
              <a:rPr lang="es-ES" dirty="0" smtClean="0">
                <a:solidFill>
                  <a:schemeClr val="bg1"/>
                </a:solidFill>
              </a:rPr>
              <a:t>?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&gt;</a:t>
            </a:r>
            <a:r>
              <a:rPr lang="es-ES" dirty="0" smtClean="0">
                <a:solidFill>
                  <a:schemeClr val="bg1"/>
                </a:solidFill>
              </a:rPr>
              <a:t>11,000 programes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cada </a:t>
            </a:r>
            <a:r>
              <a:rPr lang="es-ES" dirty="0" smtClean="0">
                <a:solidFill>
                  <a:schemeClr val="bg1"/>
                </a:solidFill>
              </a:rPr>
              <a:t>programa de </a:t>
            </a:r>
            <a:r>
              <a:rPr lang="es-ES" dirty="0" err="1" smtClean="0">
                <a:solidFill>
                  <a:schemeClr val="bg1"/>
                </a:solidFill>
              </a:rPr>
              <a:t>residència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té una </a:t>
            </a:r>
            <a:r>
              <a:rPr lang="es-ES" dirty="0" err="1" smtClean="0">
                <a:solidFill>
                  <a:schemeClr val="bg1"/>
                </a:solidFill>
              </a:rPr>
              <a:t>pàgina</a:t>
            </a:r>
            <a:r>
              <a:rPr lang="es-ES" dirty="0" smtClean="0">
                <a:solidFill>
                  <a:schemeClr val="bg1"/>
                </a:solidFill>
              </a:rPr>
              <a:t> web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tots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els</a:t>
            </a:r>
            <a:r>
              <a:rPr lang="es-ES" dirty="0" smtClean="0">
                <a:solidFill>
                  <a:schemeClr val="bg1"/>
                </a:solidFill>
              </a:rPr>
              <a:t> programes </a:t>
            </a:r>
            <a:r>
              <a:rPr lang="es-ES" dirty="0" err="1" smtClean="0">
                <a:solidFill>
                  <a:schemeClr val="bg1"/>
                </a:solidFill>
              </a:rPr>
              <a:t>estan</a:t>
            </a:r>
            <a:r>
              <a:rPr lang="es-ES" dirty="0" smtClean="0">
                <a:solidFill>
                  <a:schemeClr val="bg1"/>
                </a:solidFill>
              </a:rPr>
              <a:t> a una </a:t>
            </a:r>
            <a:r>
              <a:rPr lang="es-ES" dirty="0" err="1" smtClean="0">
                <a:solidFill>
                  <a:schemeClr val="bg1"/>
                </a:solidFill>
              </a:rPr>
              <a:t>pàgina</a:t>
            </a:r>
            <a:r>
              <a:rPr lang="es-ES" dirty="0" smtClean="0">
                <a:solidFill>
                  <a:schemeClr val="bg1"/>
                </a:solidFill>
              </a:rPr>
              <a:t> web central, i totes les </a:t>
            </a:r>
            <a:r>
              <a:rPr lang="es-ES" dirty="0" err="1" smtClean="0">
                <a:solidFill>
                  <a:schemeClr val="bg1"/>
                </a:solidFill>
              </a:rPr>
              <a:t>sol·licituds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s’envien</a:t>
            </a:r>
            <a:r>
              <a:rPr lang="es-ES" dirty="0" smtClean="0">
                <a:solidFill>
                  <a:schemeClr val="bg1"/>
                </a:solidFill>
              </a:rPr>
              <a:t> a través </a:t>
            </a:r>
            <a:r>
              <a:rPr lang="es-ES" dirty="0" err="1" smtClean="0">
                <a:solidFill>
                  <a:schemeClr val="bg1"/>
                </a:solidFill>
              </a:rPr>
              <a:t>d’aquesta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pàgina</a:t>
            </a:r>
            <a:r>
              <a:rPr lang="es-ES" dirty="0" smtClean="0">
                <a:solidFill>
                  <a:schemeClr val="bg1"/>
                </a:solidFill>
              </a:rPr>
              <a:t> web</a:t>
            </a:r>
          </a:p>
          <a:p>
            <a:pPr lvl="2"/>
            <a:r>
              <a:rPr lang="es-ES" dirty="0" err="1" smtClean="0">
                <a:solidFill>
                  <a:schemeClr val="bg1"/>
                </a:solidFill>
              </a:rPr>
              <a:t>els</a:t>
            </a:r>
            <a:r>
              <a:rPr lang="es-ES" dirty="0" smtClean="0">
                <a:solidFill>
                  <a:schemeClr val="bg1"/>
                </a:solidFill>
              </a:rPr>
              <a:t> programes que no </a:t>
            </a:r>
            <a:r>
              <a:rPr lang="es-ES" dirty="0" err="1" smtClean="0">
                <a:solidFill>
                  <a:schemeClr val="bg1"/>
                </a:solidFill>
              </a:rPr>
              <a:t>estan</a:t>
            </a:r>
            <a:r>
              <a:rPr lang="es-ES" dirty="0" smtClean="0">
                <a:solidFill>
                  <a:schemeClr val="bg1"/>
                </a:solidFill>
              </a:rPr>
              <a:t> en </a:t>
            </a:r>
            <a:r>
              <a:rPr lang="es-ES" dirty="0" err="1" smtClean="0">
                <a:solidFill>
                  <a:schemeClr val="bg1"/>
                </a:solidFill>
              </a:rPr>
              <a:t>aquest</a:t>
            </a:r>
            <a:r>
              <a:rPr lang="es-ES" dirty="0" smtClean="0">
                <a:solidFill>
                  <a:schemeClr val="bg1"/>
                </a:solidFill>
              </a:rPr>
              <a:t> sistema </a:t>
            </a:r>
            <a:r>
              <a:rPr lang="es-ES" dirty="0" err="1" smtClean="0">
                <a:solidFill>
                  <a:schemeClr val="bg1"/>
                </a:solidFill>
              </a:rPr>
              <a:t>són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molt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dolents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normes </a:t>
            </a:r>
            <a:r>
              <a:rPr lang="es-ES" dirty="0" err="1" smtClean="0">
                <a:solidFill>
                  <a:schemeClr val="bg1"/>
                </a:solidFill>
              </a:rPr>
              <a:t>especials</a:t>
            </a:r>
            <a:r>
              <a:rPr lang="es-ES" dirty="0" smtClean="0">
                <a:solidFill>
                  <a:schemeClr val="bg1"/>
                </a:solidFill>
              </a:rPr>
              <a:t> per </a:t>
            </a:r>
            <a:r>
              <a:rPr lang="es-ES" dirty="0" err="1">
                <a:solidFill>
                  <a:schemeClr val="bg1"/>
                </a:solidFill>
              </a:rPr>
              <a:t>C</a:t>
            </a:r>
            <a:r>
              <a:rPr lang="es-ES" dirty="0" err="1" smtClean="0">
                <a:solidFill>
                  <a:schemeClr val="bg1"/>
                </a:solidFill>
              </a:rPr>
              <a:t>alifòrnia</a:t>
            </a:r>
            <a:r>
              <a:rPr lang="es-ES" dirty="0" smtClean="0">
                <a:solidFill>
                  <a:schemeClr val="bg1"/>
                </a:solidFill>
              </a:rPr>
              <a:t> (PTAL) </a:t>
            </a:r>
            <a:r>
              <a:rPr lang="es-ES" dirty="0" err="1" smtClean="0">
                <a:solidFill>
                  <a:schemeClr val="bg1"/>
                </a:solidFill>
              </a:rPr>
              <a:t>desapareixaran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8021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63" y="430513"/>
            <a:ext cx="8893102" cy="592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68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589" y="1653347"/>
            <a:ext cx="7886700" cy="4351338"/>
          </a:xfrm>
        </p:spPr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estratègia</a:t>
            </a:r>
            <a:r>
              <a:rPr lang="es-ES" dirty="0" smtClean="0">
                <a:solidFill>
                  <a:schemeClr val="bg1"/>
                </a:solidFill>
              </a:rPr>
              <a:t> per </a:t>
            </a: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llista</a:t>
            </a:r>
            <a:r>
              <a:rPr lang="es-ES" dirty="0" smtClean="0">
                <a:solidFill>
                  <a:schemeClr val="bg1"/>
                </a:solidFill>
              </a:rPr>
              <a:t> de programes: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descartar </a:t>
            </a:r>
            <a:r>
              <a:rPr lang="es-ES" dirty="0" err="1" smtClean="0">
                <a:solidFill>
                  <a:schemeClr val="bg1"/>
                </a:solidFill>
              </a:rPr>
              <a:t>llocs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on</a:t>
            </a:r>
            <a:r>
              <a:rPr lang="es-ES" dirty="0" smtClean="0">
                <a:solidFill>
                  <a:schemeClr val="bg1"/>
                </a:solidFill>
              </a:rPr>
              <a:t> NO </a:t>
            </a:r>
            <a:r>
              <a:rPr lang="es-ES" dirty="0" err="1" smtClean="0">
                <a:solidFill>
                  <a:schemeClr val="bg1"/>
                </a:solidFill>
              </a:rPr>
              <a:t>vull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anar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enviar </a:t>
            </a:r>
            <a:r>
              <a:rPr lang="es-ES" dirty="0" err="1" smtClean="0">
                <a:solidFill>
                  <a:schemeClr val="bg1"/>
                </a:solidFill>
              </a:rPr>
              <a:t>sol·licituds</a:t>
            </a:r>
            <a:r>
              <a:rPr lang="es-ES" dirty="0" smtClean="0">
                <a:solidFill>
                  <a:schemeClr val="bg1"/>
                </a:solidFill>
              </a:rPr>
              <a:t> a </a:t>
            </a:r>
            <a:r>
              <a:rPr lang="es-ES" dirty="0" err="1" smtClean="0">
                <a:solidFill>
                  <a:schemeClr val="bg1"/>
                </a:solidFill>
              </a:rPr>
              <a:t>tots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els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demés</a:t>
            </a:r>
            <a:r>
              <a:rPr lang="es-ES" dirty="0" smtClean="0">
                <a:solidFill>
                  <a:schemeClr val="bg1"/>
                </a:solidFill>
              </a:rPr>
              <a:t>, </a:t>
            </a:r>
            <a:r>
              <a:rPr lang="es-ES" dirty="0" err="1" smtClean="0">
                <a:solidFill>
                  <a:schemeClr val="bg1"/>
                </a:solidFill>
              </a:rPr>
              <a:t>limitat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pel</a:t>
            </a:r>
            <a:r>
              <a:rPr lang="es-ES" dirty="0" smtClean="0">
                <a:solidFill>
                  <a:schemeClr val="bg1"/>
                </a:solidFill>
              </a:rPr>
              <a:t> preu de cada </a:t>
            </a:r>
            <a:r>
              <a:rPr lang="es-ES" dirty="0" err="1" smtClean="0">
                <a:solidFill>
                  <a:schemeClr val="bg1"/>
                </a:solidFill>
              </a:rPr>
              <a:t>sol·licitud</a:t>
            </a:r>
            <a:endParaRPr lang="es-E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223" t="15482" r="26376" b="50918"/>
          <a:stretch/>
        </p:blipFill>
        <p:spPr>
          <a:xfrm>
            <a:off x="1357323" y="3524215"/>
            <a:ext cx="5950469" cy="2450193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Enviar </a:t>
            </a:r>
            <a:r>
              <a:rPr lang="es-ES" dirty="0" err="1" smtClean="0">
                <a:solidFill>
                  <a:schemeClr val="bg1"/>
                </a:solidFill>
              </a:rPr>
              <a:t>sol·licituds</a:t>
            </a:r>
            <a:r>
              <a:rPr lang="es-ES" dirty="0" smtClean="0">
                <a:solidFill>
                  <a:schemeClr val="bg1"/>
                </a:solidFill>
              </a:rPr>
              <a:t> a </a:t>
            </a:r>
            <a:r>
              <a:rPr lang="es-ES" dirty="0" err="1" smtClean="0">
                <a:solidFill>
                  <a:schemeClr val="bg1"/>
                </a:solidFill>
              </a:rPr>
              <a:t>hospitals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5691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589" y="1653347"/>
            <a:ext cx="7886700" cy="4351338"/>
          </a:xfrm>
        </p:spPr>
        <p:txBody>
          <a:bodyPr/>
          <a:lstStyle/>
          <a:p>
            <a:r>
              <a:rPr lang="es-ES" dirty="0">
                <a:solidFill>
                  <a:schemeClr val="bg1"/>
                </a:solidFill>
              </a:rPr>
              <a:t>Notes </a:t>
            </a:r>
            <a:r>
              <a:rPr lang="es-ES" dirty="0" err="1">
                <a:solidFill>
                  <a:schemeClr val="bg1"/>
                </a:solidFill>
              </a:rPr>
              <a:t>exàmens</a:t>
            </a:r>
            <a:endParaRPr lang="es-ES" dirty="0">
              <a:solidFill>
                <a:schemeClr val="bg1"/>
              </a:solidFill>
            </a:endParaRPr>
          </a:p>
          <a:p>
            <a:r>
              <a:rPr lang="es-ES" dirty="0" err="1">
                <a:solidFill>
                  <a:schemeClr val="bg1"/>
                </a:solidFill>
              </a:rPr>
              <a:t>Cartes</a:t>
            </a:r>
            <a:r>
              <a:rPr lang="es-ES" dirty="0">
                <a:solidFill>
                  <a:schemeClr val="bg1"/>
                </a:solidFill>
              </a:rPr>
              <a:t> de </a:t>
            </a:r>
            <a:r>
              <a:rPr lang="es-ES" dirty="0" err="1">
                <a:solidFill>
                  <a:schemeClr val="bg1"/>
                </a:solidFill>
              </a:rPr>
              <a:t>recomanació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dirty="0" err="1">
                <a:solidFill>
                  <a:schemeClr val="bg1"/>
                </a:solidFill>
              </a:rPr>
              <a:t>mínim</a:t>
            </a:r>
            <a:r>
              <a:rPr lang="en-US" dirty="0">
                <a:solidFill>
                  <a:schemeClr val="bg1"/>
                </a:solidFill>
              </a:rPr>
              <a:t> 3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es-ES" dirty="0" err="1">
                <a:solidFill>
                  <a:schemeClr val="bg1"/>
                </a:solidFill>
              </a:rPr>
              <a:t>I</a:t>
            </a:r>
            <a:r>
              <a:rPr lang="es-ES" dirty="0" err="1" smtClean="0">
                <a:solidFill>
                  <a:schemeClr val="bg1"/>
                </a:solidFill>
              </a:rPr>
              <a:t>dealment</a:t>
            </a:r>
            <a:r>
              <a:rPr lang="es-ES" dirty="0" smtClean="0">
                <a:solidFill>
                  <a:schemeClr val="bg1"/>
                </a:solidFill>
              </a:rPr>
              <a:t> de EEUU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CV</a:t>
            </a:r>
          </a:p>
          <a:p>
            <a:r>
              <a:rPr lang="es-ES" dirty="0">
                <a:solidFill>
                  <a:schemeClr val="bg1"/>
                </a:solidFill>
              </a:rPr>
              <a:t>C</a:t>
            </a:r>
            <a:r>
              <a:rPr lang="es-ES" dirty="0" smtClean="0">
                <a:solidFill>
                  <a:schemeClr val="bg1"/>
                </a:solidFill>
              </a:rPr>
              <a:t>arta de </a:t>
            </a:r>
            <a:r>
              <a:rPr lang="es-ES" dirty="0" err="1" smtClean="0">
                <a:solidFill>
                  <a:schemeClr val="bg1"/>
                </a:solidFill>
              </a:rPr>
              <a:t>motivació</a:t>
            </a:r>
            <a:r>
              <a:rPr lang="es-ES" dirty="0" smtClean="0">
                <a:solidFill>
                  <a:schemeClr val="bg1"/>
                </a:solidFill>
              </a:rPr>
              <a:t> (la </a:t>
            </a:r>
            <a:r>
              <a:rPr lang="es-ES" dirty="0" err="1" smtClean="0">
                <a:solidFill>
                  <a:schemeClr val="bg1"/>
                </a:solidFill>
              </a:rPr>
              <a:t>mateixa</a:t>
            </a:r>
            <a:r>
              <a:rPr lang="es-ES" dirty="0" smtClean="0">
                <a:solidFill>
                  <a:schemeClr val="bg1"/>
                </a:solidFill>
              </a:rPr>
              <a:t> per </a:t>
            </a:r>
            <a:r>
              <a:rPr lang="es-ES" dirty="0" err="1" smtClean="0">
                <a:solidFill>
                  <a:schemeClr val="bg1"/>
                </a:solidFill>
              </a:rPr>
              <a:t>tots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  <a:endParaRPr lang="es-E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Enviar </a:t>
            </a:r>
            <a:r>
              <a:rPr lang="es-ES" dirty="0" err="1" smtClean="0">
                <a:solidFill>
                  <a:schemeClr val="bg1"/>
                </a:solidFill>
              </a:rPr>
              <a:t>sol·licituds</a:t>
            </a:r>
            <a:r>
              <a:rPr lang="es-ES" dirty="0" smtClean="0">
                <a:solidFill>
                  <a:schemeClr val="bg1"/>
                </a:solidFill>
              </a:rPr>
              <a:t> a </a:t>
            </a:r>
            <a:r>
              <a:rPr lang="es-ES" dirty="0" err="1" smtClean="0">
                <a:solidFill>
                  <a:schemeClr val="bg1"/>
                </a:solidFill>
              </a:rPr>
              <a:t>hospitals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399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Fellowship</a:t>
            </a:r>
            <a:r>
              <a:rPr lang="es-ES" dirty="0" smtClean="0">
                <a:solidFill>
                  <a:schemeClr val="bg1"/>
                </a:solidFill>
              </a:rPr>
              <a:t> vs </a:t>
            </a:r>
            <a:r>
              <a:rPr lang="es-ES" dirty="0" err="1" smtClean="0">
                <a:solidFill>
                  <a:schemeClr val="bg1"/>
                </a:solidFill>
              </a:rPr>
              <a:t>Residència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 smtClean="0">
                <a:solidFill>
                  <a:schemeClr val="bg1"/>
                </a:solidFill>
              </a:rPr>
              <a:t>Mateixos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examens</a:t>
            </a:r>
            <a:r>
              <a:rPr lang="es-ES" dirty="0" smtClean="0">
                <a:solidFill>
                  <a:schemeClr val="bg1"/>
                </a:solidFill>
              </a:rPr>
              <a:t> / </a:t>
            </a:r>
            <a:r>
              <a:rPr lang="es-ES" dirty="0" err="1" smtClean="0">
                <a:solidFill>
                  <a:schemeClr val="bg1"/>
                </a:solidFill>
              </a:rPr>
              <a:t>sol·licituds</a:t>
            </a:r>
            <a:r>
              <a:rPr lang="es-ES" dirty="0" smtClean="0">
                <a:solidFill>
                  <a:schemeClr val="bg1"/>
                </a:solidFill>
              </a:rPr>
              <a:t> / entrevistes</a:t>
            </a:r>
          </a:p>
          <a:p>
            <a:r>
              <a:rPr lang="es-ES" dirty="0" err="1" smtClean="0">
                <a:solidFill>
                  <a:schemeClr val="bg1"/>
                </a:solidFill>
              </a:rPr>
              <a:t>Super-especialització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1 o 2 </a:t>
            </a:r>
            <a:r>
              <a:rPr lang="es-ES" dirty="0" err="1" smtClean="0">
                <a:solidFill>
                  <a:schemeClr val="bg1"/>
                </a:solidFill>
              </a:rPr>
              <a:t>anys</a:t>
            </a:r>
            <a:r>
              <a:rPr lang="es-ES" dirty="0" smtClean="0">
                <a:solidFill>
                  <a:schemeClr val="bg1"/>
                </a:solidFill>
              </a:rPr>
              <a:t>, </a:t>
            </a:r>
            <a:r>
              <a:rPr lang="es-ES" dirty="0" err="1" smtClean="0">
                <a:solidFill>
                  <a:schemeClr val="bg1"/>
                </a:solidFill>
              </a:rPr>
              <a:t>clínic</a:t>
            </a:r>
            <a:r>
              <a:rPr lang="es-ES" dirty="0" smtClean="0">
                <a:solidFill>
                  <a:schemeClr val="bg1"/>
                </a:solidFill>
              </a:rPr>
              <a:t> o </a:t>
            </a:r>
            <a:r>
              <a:rPr lang="es-ES" dirty="0" err="1" smtClean="0">
                <a:solidFill>
                  <a:schemeClr val="bg1"/>
                </a:solidFill>
              </a:rPr>
              <a:t>clínic</a:t>
            </a:r>
            <a:r>
              <a:rPr lang="en-US" dirty="0" smtClean="0">
                <a:solidFill>
                  <a:schemeClr val="bg1"/>
                </a:solidFill>
              </a:rPr>
              <a:t>+</a:t>
            </a:r>
            <a:r>
              <a:rPr lang="en-US" dirty="0" err="1" smtClean="0">
                <a:solidFill>
                  <a:schemeClr val="bg1"/>
                </a:solidFill>
              </a:rPr>
              <a:t>recerca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Menys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competitiu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No </a:t>
            </a:r>
            <a:r>
              <a:rPr lang="es-ES" dirty="0" err="1" smtClean="0">
                <a:solidFill>
                  <a:schemeClr val="bg1"/>
                </a:solidFill>
              </a:rPr>
              <a:t>permet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treballar</a:t>
            </a:r>
            <a:r>
              <a:rPr lang="es-ES" dirty="0" smtClean="0">
                <a:solidFill>
                  <a:schemeClr val="bg1"/>
                </a:solidFill>
              </a:rPr>
              <a:t> a EEUU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(</a:t>
            </a:r>
            <a:r>
              <a:rPr lang="es-ES" dirty="0" err="1" smtClean="0">
                <a:solidFill>
                  <a:schemeClr val="bg1"/>
                </a:solidFill>
              </a:rPr>
              <a:t>algunes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excepcions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296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589" y="1921202"/>
            <a:ext cx="7886700" cy="4351338"/>
          </a:xfrm>
        </p:spPr>
        <p:txBody>
          <a:bodyPr/>
          <a:lstStyle/>
          <a:p>
            <a:r>
              <a:rPr lang="es-ES" dirty="0" err="1">
                <a:solidFill>
                  <a:schemeClr val="bg1"/>
                </a:solidFill>
              </a:rPr>
              <a:t>C</a:t>
            </a:r>
            <a:r>
              <a:rPr lang="es-ES" dirty="0" err="1" smtClean="0">
                <a:solidFill>
                  <a:schemeClr val="bg1"/>
                </a:solidFill>
              </a:rPr>
              <a:t>omencen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a arribar </a:t>
            </a:r>
            <a:r>
              <a:rPr lang="es-ES" dirty="0" err="1" smtClean="0">
                <a:solidFill>
                  <a:schemeClr val="bg1"/>
                </a:solidFill>
              </a:rPr>
              <a:t>invitacions</a:t>
            </a:r>
            <a:r>
              <a:rPr lang="es-ES" dirty="0" smtClean="0">
                <a:solidFill>
                  <a:schemeClr val="bg1"/>
                </a:solidFill>
              </a:rPr>
              <a:t> per </a:t>
            </a: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entrevistes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cal contestar </a:t>
            </a:r>
            <a:r>
              <a:rPr lang="es-ES" dirty="0" err="1" smtClean="0">
                <a:solidFill>
                  <a:schemeClr val="bg1"/>
                </a:solidFill>
              </a:rPr>
              <a:t>ràpid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>
                <a:solidFill>
                  <a:schemeClr val="bg1"/>
                </a:solidFill>
              </a:rPr>
              <a:t>E</a:t>
            </a:r>
            <a:r>
              <a:rPr lang="es-ES" dirty="0" err="1" smtClean="0">
                <a:solidFill>
                  <a:schemeClr val="bg1"/>
                </a:solidFill>
              </a:rPr>
              <a:t>stratègia</a:t>
            </a:r>
            <a:r>
              <a:rPr lang="es-ES" dirty="0" smtClean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per </a:t>
            </a:r>
            <a:r>
              <a:rPr lang="es-ES" dirty="0" err="1" smtClean="0">
                <a:solidFill>
                  <a:schemeClr val="bg1"/>
                </a:solidFill>
              </a:rPr>
              <a:t>llocs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poc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interessants</a:t>
            </a:r>
            <a:r>
              <a:rPr lang="es-ES" dirty="0" smtClean="0">
                <a:solidFill>
                  <a:schemeClr val="bg1"/>
                </a:solidFill>
              </a:rPr>
              <a:t>, programar les entrevistes </a:t>
            </a:r>
            <a:r>
              <a:rPr lang="es-ES" dirty="0" err="1" smtClean="0">
                <a:solidFill>
                  <a:schemeClr val="bg1"/>
                </a:solidFill>
              </a:rPr>
              <a:t>d’aquí</a:t>
            </a:r>
            <a:r>
              <a:rPr lang="es-ES" dirty="0" smtClean="0">
                <a:solidFill>
                  <a:schemeClr val="bg1"/>
                </a:solidFill>
              </a:rPr>
              <a:t> a </a:t>
            </a:r>
            <a:r>
              <a:rPr lang="es-ES" dirty="0" err="1" smtClean="0">
                <a:solidFill>
                  <a:schemeClr val="bg1"/>
                </a:solidFill>
              </a:rPr>
              <a:t>molt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temps</a:t>
            </a:r>
            <a:r>
              <a:rPr lang="es-ES" dirty="0" smtClean="0">
                <a:solidFill>
                  <a:schemeClr val="bg1"/>
                </a:solidFill>
              </a:rPr>
              <a:t>, i cancelar la entrevista si </a:t>
            </a:r>
            <a:r>
              <a:rPr lang="es-ES" dirty="0" err="1" smtClean="0">
                <a:solidFill>
                  <a:schemeClr val="bg1"/>
                </a:solidFill>
              </a:rPr>
              <a:t>fins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llavors</a:t>
            </a:r>
            <a:r>
              <a:rPr lang="es-ES" dirty="0" smtClean="0">
                <a:solidFill>
                  <a:schemeClr val="bg1"/>
                </a:solidFill>
              </a:rPr>
              <a:t> han </a:t>
            </a:r>
            <a:r>
              <a:rPr lang="es-ES" dirty="0" err="1" smtClean="0">
                <a:solidFill>
                  <a:schemeClr val="bg1"/>
                </a:solidFill>
              </a:rPr>
              <a:t>arribat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moltes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altres</a:t>
            </a:r>
            <a:r>
              <a:rPr lang="es-ES" dirty="0" smtClean="0">
                <a:solidFill>
                  <a:schemeClr val="bg1"/>
                </a:solidFill>
              </a:rPr>
              <a:t> entrevistes</a:t>
            </a:r>
          </a:p>
          <a:p>
            <a:pPr lvl="1"/>
            <a:endParaRPr lang="es-ES" dirty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C</a:t>
            </a:r>
            <a:r>
              <a:rPr lang="es-ES" dirty="0" smtClean="0">
                <a:solidFill>
                  <a:schemeClr val="bg1"/>
                </a:solidFill>
              </a:rPr>
              <a:t>al </a:t>
            </a:r>
            <a:r>
              <a:rPr lang="es-ES" dirty="0" smtClean="0">
                <a:solidFill>
                  <a:schemeClr val="bg1"/>
                </a:solidFill>
              </a:rPr>
              <a:t>pagar </a:t>
            </a:r>
            <a:r>
              <a:rPr lang="es-ES" dirty="0" err="1" smtClean="0">
                <a:solidFill>
                  <a:schemeClr val="bg1"/>
                </a:solidFill>
              </a:rPr>
              <a:t>sempre</a:t>
            </a:r>
            <a:r>
              <a:rPr lang="es-ES" dirty="0" smtClean="0">
                <a:solidFill>
                  <a:schemeClr val="bg1"/>
                </a:solidFill>
              </a:rPr>
              <a:t> el </a:t>
            </a:r>
            <a:r>
              <a:rPr lang="es-ES" dirty="0" err="1" smtClean="0">
                <a:solidFill>
                  <a:schemeClr val="bg1"/>
                </a:solidFill>
              </a:rPr>
              <a:t>vol</a:t>
            </a:r>
            <a:r>
              <a:rPr lang="es-ES" dirty="0" smtClean="0">
                <a:solidFill>
                  <a:schemeClr val="bg1"/>
                </a:solidFill>
              </a:rPr>
              <a:t>, i </a:t>
            </a:r>
            <a:r>
              <a:rPr lang="es-ES" dirty="0" err="1" smtClean="0">
                <a:solidFill>
                  <a:schemeClr val="bg1"/>
                </a:solidFill>
              </a:rPr>
              <a:t>sovint</a:t>
            </a:r>
            <a:r>
              <a:rPr lang="es-ES" dirty="0" smtClean="0">
                <a:solidFill>
                  <a:schemeClr val="bg1"/>
                </a:solidFill>
              </a:rPr>
              <a:t> també el hotel</a:t>
            </a:r>
            <a:endParaRPr lang="es-E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s-ES" dirty="0">
                <a:solidFill>
                  <a:schemeClr val="bg1"/>
                </a:solidFill>
              </a:rPr>
              <a:t>E</a:t>
            </a:r>
            <a:r>
              <a:rPr lang="es-ES" dirty="0" smtClean="0">
                <a:solidFill>
                  <a:schemeClr val="bg1"/>
                </a:solidFill>
              </a:rPr>
              <a:t>ntrevistes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769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589" y="1921202"/>
            <a:ext cx="8228320" cy="4351338"/>
          </a:xfrm>
        </p:spPr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dia</a:t>
            </a:r>
            <a:r>
              <a:rPr lang="es-ES" dirty="0" smtClean="0">
                <a:solidFill>
                  <a:schemeClr val="bg1"/>
                </a:solidFill>
              </a:rPr>
              <a:t> 1: volar, i sopar </a:t>
            </a:r>
            <a:r>
              <a:rPr lang="es-ES" dirty="0" err="1" smtClean="0">
                <a:solidFill>
                  <a:schemeClr val="bg1"/>
                </a:solidFill>
              </a:rPr>
              <a:t>amb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residents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dia</a:t>
            </a:r>
            <a:r>
              <a:rPr lang="es-ES" dirty="0" smtClean="0">
                <a:solidFill>
                  <a:schemeClr val="bg1"/>
                </a:solidFill>
              </a:rPr>
              <a:t> 2: entrevistes (4-8 entrevistes, 15-30min cada una), </a:t>
            </a:r>
            <a:r>
              <a:rPr lang="es-ES" dirty="0" err="1" smtClean="0">
                <a:solidFill>
                  <a:schemeClr val="bg1"/>
                </a:solidFill>
              </a:rPr>
              <a:t>amb</a:t>
            </a:r>
            <a:r>
              <a:rPr lang="es-ES" dirty="0" smtClean="0">
                <a:solidFill>
                  <a:schemeClr val="bg1"/>
                </a:solidFill>
              </a:rPr>
              <a:t> pausa per dinar i </a:t>
            </a:r>
            <a:r>
              <a:rPr lang="es-ES" dirty="0" err="1" smtClean="0">
                <a:solidFill>
                  <a:schemeClr val="bg1"/>
                </a:solidFill>
              </a:rPr>
              <a:t>potser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sessió</a:t>
            </a:r>
            <a:r>
              <a:rPr lang="es-ES" dirty="0" smtClean="0">
                <a:solidFill>
                  <a:schemeClr val="bg1"/>
                </a:solidFill>
              </a:rPr>
              <a:t> clínica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contingut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molt</a:t>
            </a:r>
            <a:r>
              <a:rPr lang="es-ES" dirty="0" smtClean="0">
                <a:solidFill>
                  <a:schemeClr val="bg1"/>
                </a:solidFill>
              </a:rPr>
              <a:t> variable</a:t>
            </a:r>
          </a:p>
          <a:p>
            <a:pPr lvl="2"/>
            <a:r>
              <a:rPr lang="es-ES" dirty="0" smtClean="0">
                <a:solidFill>
                  <a:schemeClr val="bg1"/>
                </a:solidFill>
              </a:rPr>
              <a:t>conversa normal</a:t>
            </a:r>
          </a:p>
          <a:p>
            <a:pPr lvl="2"/>
            <a:r>
              <a:rPr lang="es-ES" dirty="0" smtClean="0">
                <a:solidFill>
                  <a:schemeClr val="bg1"/>
                </a:solidFill>
              </a:rPr>
              <a:t>preguntes </a:t>
            </a:r>
            <a:r>
              <a:rPr lang="es-ES" dirty="0" err="1" smtClean="0">
                <a:solidFill>
                  <a:schemeClr val="bg1"/>
                </a:solidFill>
              </a:rPr>
              <a:t>típiques</a:t>
            </a:r>
            <a:r>
              <a:rPr lang="es-ES" dirty="0" smtClean="0">
                <a:solidFill>
                  <a:schemeClr val="bg1"/>
                </a:solidFill>
              </a:rPr>
              <a:t> de entrevista (</a:t>
            </a:r>
            <a:r>
              <a:rPr lang="es-ES" dirty="0" err="1" smtClean="0">
                <a:solidFill>
                  <a:schemeClr val="bg1"/>
                </a:solidFill>
              </a:rPr>
              <a:t>weaknesses</a:t>
            </a:r>
            <a:r>
              <a:rPr lang="es-ES" dirty="0" smtClean="0">
                <a:solidFill>
                  <a:schemeClr val="bg1"/>
                </a:solidFill>
              </a:rPr>
              <a:t>, </a:t>
            </a:r>
            <a:r>
              <a:rPr lang="es-ES" dirty="0" err="1" smtClean="0">
                <a:solidFill>
                  <a:schemeClr val="bg1"/>
                </a:solidFill>
              </a:rPr>
              <a:t>difficult</a:t>
            </a:r>
            <a:r>
              <a:rPr lang="es-ES" dirty="0" smtClean="0">
                <a:solidFill>
                  <a:schemeClr val="bg1"/>
                </a:solidFill>
              </a:rPr>
              <a:t> case, etc.)</a:t>
            </a:r>
          </a:p>
          <a:p>
            <a:pPr lvl="2"/>
            <a:r>
              <a:rPr lang="es-ES" dirty="0" smtClean="0">
                <a:solidFill>
                  <a:schemeClr val="bg1"/>
                </a:solidFill>
              </a:rPr>
              <a:t>casos </a:t>
            </a:r>
            <a:r>
              <a:rPr lang="es-ES" dirty="0" err="1" smtClean="0">
                <a:solidFill>
                  <a:schemeClr val="bg1"/>
                </a:solidFill>
              </a:rPr>
              <a:t>clínics</a:t>
            </a:r>
            <a:r>
              <a:rPr lang="es-ES" dirty="0" smtClean="0">
                <a:solidFill>
                  <a:schemeClr val="bg1"/>
                </a:solidFill>
              </a:rPr>
              <a:t> (</a:t>
            </a:r>
            <a:r>
              <a:rPr lang="es-ES" dirty="0" err="1" smtClean="0">
                <a:solidFill>
                  <a:schemeClr val="bg1"/>
                </a:solidFill>
              </a:rPr>
              <a:t>estranys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  <a:endParaRPr lang="es-E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s-ES" dirty="0">
                <a:solidFill>
                  <a:schemeClr val="bg1"/>
                </a:solidFill>
              </a:rPr>
              <a:t>E</a:t>
            </a:r>
            <a:r>
              <a:rPr lang="es-ES" dirty="0" smtClean="0">
                <a:solidFill>
                  <a:schemeClr val="bg1"/>
                </a:solidFill>
              </a:rPr>
              <a:t>ntrevistes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967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589" y="1921202"/>
            <a:ext cx="8228320" cy="4351338"/>
          </a:xfrm>
        </p:spPr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ranking, programes també fan ranking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match </a:t>
            </a:r>
            <a:r>
              <a:rPr lang="es-ES" dirty="0" err="1" smtClean="0">
                <a:solidFill>
                  <a:schemeClr val="bg1"/>
                </a:solidFill>
              </a:rPr>
              <a:t>day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matched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unmatched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partial</a:t>
            </a:r>
            <a:r>
              <a:rPr lang="es-ES" dirty="0" smtClean="0">
                <a:solidFill>
                  <a:schemeClr val="bg1"/>
                </a:solidFill>
              </a:rPr>
              <a:t> match</a:t>
            </a:r>
          </a:p>
          <a:p>
            <a:pPr lvl="2"/>
            <a:r>
              <a:rPr lang="es-ES" dirty="0" smtClean="0">
                <a:solidFill>
                  <a:schemeClr val="bg1"/>
                </a:solidFill>
              </a:rPr>
              <a:t>programa “</a:t>
            </a:r>
            <a:r>
              <a:rPr lang="es-ES" dirty="0" err="1" smtClean="0">
                <a:solidFill>
                  <a:schemeClr val="bg1"/>
                </a:solidFill>
              </a:rPr>
              <a:t>advanced</a:t>
            </a:r>
            <a:r>
              <a:rPr lang="es-ES" dirty="0" smtClean="0">
                <a:solidFill>
                  <a:schemeClr val="bg1"/>
                </a:solidFill>
              </a:rPr>
              <a:t>” en primera </a:t>
            </a:r>
            <a:r>
              <a:rPr lang="es-ES" dirty="0" err="1" smtClean="0">
                <a:solidFill>
                  <a:schemeClr val="bg1"/>
                </a:solidFill>
              </a:rPr>
              <a:t>posició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potser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arriscat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>
              <a:solidFill>
                <a:schemeClr val="bg1"/>
              </a:solidFill>
            </a:endParaRP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SOAP per </a:t>
            </a:r>
            <a:r>
              <a:rPr lang="es-ES" dirty="0" err="1" smtClean="0">
                <a:solidFill>
                  <a:schemeClr val="bg1"/>
                </a:solidFill>
              </a:rPr>
              <a:t>unmatched</a:t>
            </a:r>
            <a:r>
              <a:rPr lang="es-ES" dirty="0" smtClean="0">
                <a:solidFill>
                  <a:schemeClr val="bg1"/>
                </a:solidFill>
              </a:rPr>
              <a:t> i </a:t>
            </a:r>
            <a:r>
              <a:rPr lang="es-ES" dirty="0" err="1" smtClean="0">
                <a:solidFill>
                  <a:schemeClr val="bg1"/>
                </a:solidFill>
              </a:rPr>
              <a:t>partial</a:t>
            </a:r>
            <a:r>
              <a:rPr lang="es-ES" dirty="0" smtClean="0">
                <a:solidFill>
                  <a:schemeClr val="bg1"/>
                </a:solidFill>
              </a:rPr>
              <a:t> match</a:t>
            </a:r>
            <a:endParaRPr lang="es-E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“Match </a:t>
            </a:r>
            <a:r>
              <a:rPr lang="es-ES" dirty="0" err="1" smtClean="0">
                <a:solidFill>
                  <a:schemeClr val="bg1"/>
                </a:solidFill>
              </a:rPr>
              <a:t>day</a:t>
            </a:r>
            <a:r>
              <a:rPr lang="es-ES" dirty="0" smtClean="0">
                <a:solidFill>
                  <a:schemeClr val="bg1"/>
                </a:solidFill>
              </a:rPr>
              <a:t>”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97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20117"/>
            <a:ext cx="8228320" cy="4971458"/>
          </a:xfrm>
        </p:spPr>
        <p:txBody>
          <a:bodyPr>
            <a:normAutofit fontScale="85000" lnSpcReduction="20000"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J1 no </a:t>
            </a:r>
            <a:r>
              <a:rPr lang="es-ES" dirty="0" err="1" smtClean="0">
                <a:solidFill>
                  <a:schemeClr val="bg1"/>
                </a:solidFill>
              </a:rPr>
              <a:t>necessita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3, </a:t>
            </a:r>
            <a:r>
              <a:rPr lang="es-ES" dirty="0" err="1" smtClean="0">
                <a:solidFill>
                  <a:schemeClr val="bg1"/>
                </a:solidFill>
              </a:rPr>
              <a:t>però</a:t>
            </a:r>
            <a:r>
              <a:rPr lang="es-ES" dirty="0" smtClean="0">
                <a:solidFill>
                  <a:schemeClr val="bg1"/>
                </a:solidFill>
              </a:rPr>
              <a:t> té 2-year rule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2 </a:t>
            </a:r>
            <a:r>
              <a:rPr lang="es-ES" dirty="0" err="1" smtClean="0">
                <a:solidFill>
                  <a:schemeClr val="bg1"/>
                </a:solidFill>
              </a:rPr>
              <a:t>anys</a:t>
            </a:r>
            <a:r>
              <a:rPr lang="es-ES" dirty="0" smtClean="0">
                <a:solidFill>
                  <a:schemeClr val="bg1"/>
                </a:solidFill>
              </a:rPr>
              <a:t> a </a:t>
            </a:r>
            <a:r>
              <a:rPr lang="es-ES" dirty="0" err="1" smtClean="0">
                <a:solidFill>
                  <a:schemeClr val="bg1"/>
                </a:solidFill>
              </a:rPr>
              <a:t>Espanya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“</a:t>
            </a:r>
            <a:r>
              <a:rPr lang="es-ES" dirty="0" err="1" smtClean="0">
                <a:solidFill>
                  <a:schemeClr val="bg1"/>
                </a:solidFill>
              </a:rPr>
              <a:t>waiver</a:t>
            </a:r>
            <a:r>
              <a:rPr lang="es-ES" dirty="0" smtClean="0">
                <a:solidFill>
                  <a:schemeClr val="bg1"/>
                </a:solidFill>
              </a:rPr>
              <a:t>” (</a:t>
            </a:r>
            <a:r>
              <a:rPr lang="es-ES" dirty="0" err="1" smtClean="0">
                <a:solidFill>
                  <a:schemeClr val="bg1"/>
                </a:solidFill>
              </a:rPr>
              <a:t>molt</a:t>
            </a:r>
            <a:r>
              <a:rPr lang="es-ES" dirty="0" smtClean="0">
                <a:solidFill>
                  <a:schemeClr val="bg1"/>
                </a:solidFill>
              </a:rPr>
              <a:t> improbable)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“</a:t>
            </a:r>
            <a:r>
              <a:rPr lang="es-ES" dirty="0" err="1" smtClean="0">
                <a:solidFill>
                  <a:schemeClr val="bg1"/>
                </a:solidFill>
              </a:rPr>
              <a:t>underserved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area</a:t>
            </a:r>
            <a:r>
              <a:rPr lang="es-ES" dirty="0" smtClean="0">
                <a:solidFill>
                  <a:schemeClr val="bg1"/>
                </a:solidFill>
              </a:rPr>
              <a:t>”: </a:t>
            </a:r>
            <a:r>
              <a:rPr lang="es-ES" dirty="0" err="1" smtClean="0">
                <a:solidFill>
                  <a:schemeClr val="bg1"/>
                </a:solidFill>
              </a:rPr>
              <a:t>alguns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molt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dolents</a:t>
            </a:r>
            <a:r>
              <a:rPr lang="es-ES" dirty="0" smtClean="0">
                <a:solidFill>
                  <a:schemeClr val="bg1"/>
                </a:solidFill>
              </a:rPr>
              <a:t>, </a:t>
            </a:r>
            <a:r>
              <a:rPr lang="es-ES" dirty="0" err="1" smtClean="0">
                <a:solidFill>
                  <a:schemeClr val="bg1"/>
                </a:solidFill>
              </a:rPr>
              <a:t>altres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molt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decents</a:t>
            </a:r>
            <a:r>
              <a:rPr lang="es-ES" dirty="0" smtClean="0">
                <a:solidFill>
                  <a:schemeClr val="bg1"/>
                </a:solidFill>
              </a:rPr>
              <a:t> (</a:t>
            </a:r>
            <a:r>
              <a:rPr lang="es-ES" dirty="0" err="1" smtClean="0">
                <a:solidFill>
                  <a:schemeClr val="bg1"/>
                </a:solidFill>
              </a:rPr>
              <a:t>e.g</a:t>
            </a:r>
            <a:r>
              <a:rPr lang="es-ES" dirty="0" smtClean="0">
                <a:solidFill>
                  <a:schemeClr val="bg1"/>
                </a:solidFill>
              </a:rPr>
              <a:t>. </a:t>
            </a:r>
            <a:r>
              <a:rPr lang="es-ES" dirty="0" err="1" smtClean="0">
                <a:solidFill>
                  <a:schemeClr val="bg1"/>
                </a:solidFill>
              </a:rPr>
              <a:t>Emory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University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H1B </a:t>
            </a:r>
            <a:r>
              <a:rPr lang="es-ES" dirty="0" err="1" smtClean="0">
                <a:solidFill>
                  <a:schemeClr val="bg1"/>
                </a:solidFill>
              </a:rPr>
              <a:t>necessita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3, </a:t>
            </a:r>
            <a:r>
              <a:rPr lang="es-ES" dirty="0" err="1" smtClean="0">
                <a:solidFill>
                  <a:schemeClr val="bg1"/>
                </a:solidFill>
              </a:rPr>
              <a:t>però</a:t>
            </a:r>
            <a:r>
              <a:rPr lang="es-ES" dirty="0" smtClean="0">
                <a:solidFill>
                  <a:schemeClr val="bg1"/>
                </a:solidFill>
              </a:rPr>
              <a:t> no té 2-year rule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no </a:t>
            </a:r>
            <a:r>
              <a:rPr lang="es-ES" dirty="0" err="1" smtClean="0">
                <a:solidFill>
                  <a:schemeClr val="bg1"/>
                </a:solidFill>
              </a:rPr>
              <a:t>tots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els</a:t>
            </a:r>
            <a:r>
              <a:rPr lang="es-ES" dirty="0" smtClean="0">
                <a:solidFill>
                  <a:schemeClr val="bg1"/>
                </a:solidFill>
              </a:rPr>
              <a:t> programes </a:t>
            </a:r>
            <a:r>
              <a:rPr lang="es-ES" dirty="0" err="1" smtClean="0">
                <a:solidFill>
                  <a:schemeClr val="bg1"/>
                </a:solidFill>
              </a:rPr>
              <a:t>ofereixen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H1B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Green </a:t>
            </a:r>
            <a:r>
              <a:rPr lang="es-ES" dirty="0" err="1" smtClean="0">
                <a:solidFill>
                  <a:schemeClr val="bg1"/>
                </a:solidFill>
              </a:rPr>
              <a:t>card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mèrit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científic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altres</a:t>
            </a:r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Parelles</a:t>
            </a:r>
            <a:r>
              <a:rPr lang="es-ES" dirty="0" smtClean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existeix</a:t>
            </a:r>
            <a:r>
              <a:rPr lang="es-ES" dirty="0" smtClean="0">
                <a:solidFill>
                  <a:schemeClr val="bg1"/>
                </a:solidFill>
              </a:rPr>
              <a:t> “</a:t>
            </a:r>
            <a:r>
              <a:rPr lang="es-ES" dirty="0" err="1" smtClean="0">
                <a:solidFill>
                  <a:schemeClr val="bg1"/>
                </a:solidFill>
              </a:rPr>
              <a:t>couple-matching</a:t>
            </a:r>
            <a:r>
              <a:rPr lang="es-ES" dirty="0" smtClean="0">
                <a:solidFill>
                  <a:schemeClr val="bg1"/>
                </a:solidFill>
              </a:rPr>
              <a:t>”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J1 té </a:t>
            </a:r>
            <a:r>
              <a:rPr lang="es-ES" dirty="0" smtClean="0">
                <a:solidFill>
                  <a:schemeClr val="bg1"/>
                </a:solidFill>
              </a:rPr>
              <a:t>J2 (</a:t>
            </a:r>
            <a:r>
              <a:rPr lang="es-ES" dirty="0" err="1" smtClean="0">
                <a:solidFill>
                  <a:schemeClr val="bg1"/>
                </a:solidFill>
              </a:rPr>
              <a:t>permís</a:t>
            </a:r>
            <a:r>
              <a:rPr lang="es-ES" dirty="0" smtClean="0">
                <a:solidFill>
                  <a:schemeClr val="bg1"/>
                </a:solidFill>
              </a:rPr>
              <a:t> de </a:t>
            </a:r>
            <a:r>
              <a:rPr lang="es-ES" dirty="0" err="1" smtClean="0">
                <a:solidFill>
                  <a:schemeClr val="bg1"/>
                </a:solidFill>
              </a:rPr>
              <a:t>treball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H1B té </a:t>
            </a:r>
            <a:r>
              <a:rPr lang="es-ES" dirty="0" smtClean="0">
                <a:solidFill>
                  <a:schemeClr val="bg1"/>
                </a:solidFill>
              </a:rPr>
              <a:t>H4 (</a:t>
            </a:r>
            <a:r>
              <a:rPr lang="es-ES" dirty="0" err="1" smtClean="0">
                <a:solidFill>
                  <a:schemeClr val="bg1"/>
                </a:solidFill>
              </a:rPr>
              <a:t>permís</a:t>
            </a:r>
            <a:r>
              <a:rPr lang="es-ES" dirty="0" smtClean="0">
                <a:solidFill>
                  <a:schemeClr val="bg1"/>
                </a:solidFill>
              </a:rPr>
              <a:t> de </a:t>
            </a:r>
            <a:r>
              <a:rPr lang="es-ES" dirty="0" err="1" smtClean="0">
                <a:solidFill>
                  <a:schemeClr val="bg1"/>
                </a:solidFill>
              </a:rPr>
              <a:t>treball</a:t>
            </a:r>
            <a:r>
              <a:rPr lang="es-ES" dirty="0" smtClean="0">
                <a:solidFill>
                  <a:schemeClr val="bg1"/>
                </a:solidFill>
              </a:rPr>
              <a:t> – </a:t>
            </a:r>
            <a:r>
              <a:rPr lang="es-ES" dirty="0" err="1" smtClean="0">
                <a:solidFill>
                  <a:schemeClr val="bg1"/>
                </a:solidFill>
              </a:rPr>
              <a:t>potser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pitjor</a:t>
            </a:r>
            <a:r>
              <a:rPr lang="es-ES" dirty="0" smtClean="0">
                <a:solidFill>
                  <a:schemeClr val="bg1"/>
                </a:solidFill>
              </a:rPr>
              <a:t> que J2)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green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card</a:t>
            </a:r>
            <a:r>
              <a:rPr lang="es-ES" dirty="0" smtClean="0">
                <a:solidFill>
                  <a:schemeClr val="bg1"/>
                </a:solidFill>
              </a:rPr>
              <a:t> afecta també a la parella</a:t>
            </a:r>
            <a:endParaRPr lang="es-E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s-ES" dirty="0" smtClean="0">
                <a:solidFill>
                  <a:schemeClr val="bg1"/>
                </a:solidFill>
              </a:rPr>
              <a:t>Post-</a:t>
            </a:r>
            <a:r>
              <a:rPr lang="es-ES" dirty="0" err="1" smtClean="0">
                <a:solidFill>
                  <a:schemeClr val="bg1"/>
                </a:solidFill>
              </a:rPr>
              <a:t>residència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71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Clerkship</a:t>
            </a:r>
            <a:r>
              <a:rPr lang="es-ES" dirty="0" smtClean="0">
                <a:solidFill>
                  <a:schemeClr val="bg1"/>
                </a:solidFill>
              </a:rPr>
              <a:t> (6è medicina)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8589" y="1754947"/>
            <a:ext cx="8228320" cy="4655089"/>
          </a:xfrm>
        </p:spPr>
        <p:txBody>
          <a:bodyPr>
            <a:normAutofit/>
          </a:bodyPr>
          <a:lstStyle/>
          <a:p>
            <a:r>
              <a:rPr lang="es-ES" dirty="0" err="1" smtClean="0">
                <a:solidFill>
                  <a:schemeClr val="bg1"/>
                </a:solidFill>
              </a:rPr>
              <a:t>rotació</a:t>
            </a:r>
            <a:r>
              <a:rPr lang="es-ES" dirty="0" smtClean="0">
                <a:solidFill>
                  <a:schemeClr val="bg1"/>
                </a:solidFill>
              </a:rPr>
              <a:t> de 1 mes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cal que </a:t>
            </a:r>
            <a:r>
              <a:rPr lang="es-ES" dirty="0" err="1" smtClean="0">
                <a:solidFill>
                  <a:schemeClr val="bg1"/>
                </a:solidFill>
              </a:rPr>
              <a:t>sigui</a:t>
            </a:r>
            <a:r>
              <a:rPr lang="es-ES" dirty="0" smtClean="0">
                <a:solidFill>
                  <a:schemeClr val="bg1"/>
                </a:solidFill>
              </a:rPr>
              <a:t> el </a:t>
            </a:r>
            <a:r>
              <a:rPr lang="es-ES" dirty="0" err="1" smtClean="0">
                <a:solidFill>
                  <a:schemeClr val="bg1"/>
                </a:solidFill>
              </a:rPr>
              <a:t>últim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any</a:t>
            </a:r>
            <a:r>
              <a:rPr lang="es-ES" dirty="0" smtClean="0">
                <a:solidFill>
                  <a:schemeClr val="bg1"/>
                </a:solidFill>
              </a:rPr>
              <a:t> de medicina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convalida 1 mes de </a:t>
            </a:r>
            <a:r>
              <a:rPr lang="es-ES" dirty="0" err="1" smtClean="0">
                <a:solidFill>
                  <a:schemeClr val="bg1"/>
                </a:solidFill>
              </a:rPr>
              <a:t>rotatori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molt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poques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residències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requereixen</a:t>
            </a:r>
            <a:r>
              <a:rPr lang="es-ES" dirty="0" smtClean="0">
                <a:solidFill>
                  <a:schemeClr val="bg1"/>
                </a:solidFill>
              </a:rPr>
              <a:t> un </a:t>
            </a:r>
            <a:r>
              <a:rPr lang="es-ES" dirty="0" err="1" smtClean="0">
                <a:solidFill>
                  <a:schemeClr val="bg1"/>
                </a:solidFill>
              </a:rPr>
              <a:t>clerkship</a:t>
            </a:r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https://meded.hms.harvard.edu/exchange-clerkship-program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3705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589" y="1754947"/>
            <a:ext cx="8228320" cy="4655089"/>
          </a:xfrm>
        </p:spPr>
        <p:txBody>
          <a:bodyPr>
            <a:normAutofit lnSpcReduction="10000"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M</a:t>
            </a:r>
            <a:r>
              <a:rPr lang="es-ES" dirty="0" err="1" smtClean="0">
                <a:solidFill>
                  <a:schemeClr val="bg1"/>
                </a:solidFill>
              </a:rPr>
              <a:t>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varietat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D</a:t>
            </a:r>
            <a:r>
              <a:rPr lang="es-ES" dirty="0" smtClean="0">
                <a:solidFill>
                  <a:schemeClr val="bg1"/>
                </a:solidFill>
              </a:rPr>
              <a:t>oble </a:t>
            </a:r>
            <a:r>
              <a:rPr lang="es-ES" dirty="0" err="1" smtClean="0">
                <a:solidFill>
                  <a:schemeClr val="bg1"/>
                </a:solidFill>
              </a:rPr>
              <a:t>motiu</a:t>
            </a:r>
            <a:r>
              <a:rPr lang="es-ES" dirty="0" smtClean="0">
                <a:solidFill>
                  <a:schemeClr val="bg1"/>
                </a:solidFill>
              </a:rPr>
              <a:t> per </a:t>
            </a:r>
            <a:r>
              <a:rPr lang="es-ES" dirty="0" err="1" smtClean="0">
                <a:solidFill>
                  <a:schemeClr val="bg1"/>
                </a:solidFill>
              </a:rPr>
              <a:t>veure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pacients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Permet</a:t>
            </a:r>
            <a:r>
              <a:rPr lang="es-ES" dirty="0" smtClean="0">
                <a:solidFill>
                  <a:schemeClr val="bg1"/>
                </a:solidFill>
              </a:rPr>
              <a:t> explorar </a:t>
            </a:r>
            <a:r>
              <a:rPr lang="es-ES" dirty="0" err="1" smtClean="0">
                <a:solidFill>
                  <a:schemeClr val="bg1"/>
                </a:solidFill>
              </a:rPr>
              <a:t>altres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interessos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matemàtiques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programació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escriptura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filosofia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millors</a:t>
            </a:r>
            <a:r>
              <a:rPr lang="es-ES" dirty="0" smtClean="0">
                <a:solidFill>
                  <a:schemeClr val="bg1"/>
                </a:solidFill>
              </a:rPr>
              <a:t> preguntes per recerca clínica (i per </a:t>
            </a:r>
            <a:r>
              <a:rPr lang="es-ES" dirty="0" err="1" smtClean="0">
                <a:solidFill>
                  <a:schemeClr val="bg1"/>
                </a:solidFill>
              </a:rPr>
              <a:t>ciència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bàsica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</a:p>
          <a:p>
            <a:r>
              <a:rPr lang="es-ES" dirty="0" err="1" smtClean="0">
                <a:solidFill>
                  <a:schemeClr val="bg1"/>
                </a:solidFill>
              </a:rPr>
              <a:t>clínica+ciència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té </a:t>
            </a:r>
            <a:r>
              <a:rPr lang="es-ES" dirty="0" err="1" smtClean="0">
                <a:solidFill>
                  <a:schemeClr val="bg1"/>
                </a:solidFill>
              </a:rPr>
              <a:t>menys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pressió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econòmica</a:t>
            </a:r>
            <a:r>
              <a:rPr lang="es-ES" dirty="0" smtClean="0">
                <a:solidFill>
                  <a:schemeClr val="bg1"/>
                </a:solidFill>
              </a:rPr>
              <a:t> que </a:t>
            </a:r>
            <a:r>
              <a:rPr lang="es-ES" dirty="0" err="1" smtClean="0">
                <a:solidFill>
                  <a:schemeClr val="bg1"/>
                </a:solidFill>
              </a:rPr>
              <a:t>només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ciència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Investigació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0504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589" y="1754947"/>
            <a:ext cx="8394576" cy="4655089"/>
          </a:xfrm>
        </p:spPr>
        <p:txBody>
          <a:bodyPr>
            <a:normAutofit/>
          </a:bodyPr>
          <a:lstStyle/>
          <a:p>
            <a:r>
              <a:rPr lang="es-ES" dirty="0" err="1" smtClean="0">
                <a:solidFill>
                  <a:schemeClr val="bg1"/>
                </a:solidFill>
              </a:rPr>
              <a:t>oportunitats</a:t>
            </a:r>
            <a:r>
              <a:rPr lang="es-ES" dirty="0" smtClean="0">
                <a:solidFill>
                  <a:schemeClr val="bg1"/>
                </a:solidFill>
              </a:rPr>
              <a:t> a la </a:t>
            </a:r>
            <a:r>
              <a:rPr lang="es-ES" dirty="0" smtClean="0">
                <a:solidFill>
                  <a:schemeClr val="bg1"/>
                </a:solidFill>
              </a:rPr>
              <a:t>UPF</a:t>
            </a:r>
            <a:r>
              <a:rPr lang="en-US" dirty="0" smtClean="0">
                <a:solidFill>
                  <a:schemeClr val="bg1"/>
                </a:solidFill>
              </a:rPr>
              <a:t>/UAB/IMIM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pàgines</a:t>
            </a:r>
            <a:r>
              <a:rPr lang="es-ES" dirty="0" smtClean="0">
                <a:solidFill>
                  <a:schemeClr val="bg1"/>
                </a:solidFill>
              </a:rPr>
              <a:t> web de </a:t>
            </a:r>
            <a:r>
              <a:rPr lang="es-ES" dirty="0" err="1" smtClean="0">
                <a:solidFill>
                  <a:schemeClr val="bg1"/>
                </a:solidFill>
              </a:rPr>
              <a:t>laboratoris</a:t>
            </a:r>
            <a:r>
              <a:rPr lang="es-ES" dirty="0" smtClean="0">
                <a:solidFill>
                  <a:schemeClr val="bg1"/>
                </a:solidFill>
              </a:rPr>
              <a:t> i </a:t>
            </a:r>
            <a:r>
              <a:rPr lang="es-ES" dirty="0" err="1" smtClean="0">
                <a:solidFill>
                  <a:schemeClr val="bg1"/>
                </a:solidFill>
              </a:rPr>
              <a:t>articles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publicats</a:t>
            </a:r>
            <a:r>
              <a:rPr lang="es-ES" dirty="0" smtClean="0">
                <a:solidFill>
                  <a:schemeClr val="bg1"/>
                </a:solidFill>
              </a:rPr>
              <a:t> (</a:t>
            </a:r>
            <a:r>
              <a:rPr lang="es-ES" dirty="0" err="1" smtClean="0">
                <a:solidFill>
                  <a:schemeClr val="bg1"/>
                </a:solidFill>
              </a:rPr>
              <a:t>scihub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e.g</a:t>
            </a:r>
            <a:r>
              <a:rPr lang="es-ES" dirty="0">
                <a:solidFill>
                  <a:schemeClr val="bg1"/>
                </a:solidFill>
              </a:rPr>
              <a:t>. https://</a:t>
            </a:r>
            <a:r>
              <a:rPr lang="es-ES" dirty="0" smtClean="0">
                <a:solidFill>
                  <a:schemeClr val="bg1"/>
                </a:solidFill>
              </a:rPr>
              <a:t>www.upf.edu/web/cns</a:t>
            </a:r>
            <a:r>
              <a:rPr lang="es-ES" dirty="0">
                <a:solidFill>
                  <a:schemeClr val="bg1"/>
                </a:solidFill>
              </a:rPr>
              <a:t>, https://</a:t>
            </a:r>
            <a:r>
              <a:rPr lang="es-ES" dirty="0" smtClean="0">
                <a:solidFill>
                  <a:schemeClr val="bg1"/>
                </a:solidFill>
              </a:rPr>
              <a:t>www.upf.edu/web/dsb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email (</a:t>
            </a:r>
            <a:r>
              <a:rPr lang="es-ES" dirty="0" err="1" smtClean="0">
                <a:solidFill>
                  <a:schemeClr val="bg1"/>
                </a:solidFill>
              </a:rPr>
              <a:t>molt</a:t>
            </a:r>
            <a:r>
              <a:rPr lang="es-ES" dirty="0" smtClean="0">
                <a:solidFill>
                  <a:schemeClr val="bg1"/>
                </a:solidFill>
              </a:rPr>
              <a:t> ben </a:t>
            </a:r>
            <a:r>
              <a:rPr lang="es-ES" dirty="0" err="1" smtClean="0">
                <a:solidFill>
                  <a:schemeClr val="bg1"/>
                </a:solidFill>
              </a:rPr>
              <a:t>escrit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</a:p>
          <a:p>
            <a:r>
              <a:rPr lang="es-ES" dirty="0" err="1" smtClean="0">
                <a:solidFill>
                  <a:schemeClr val="bg1"/>
                </a:solidFill>
              </a:rPr>
              <a:t>voluntariat</a:t>
            </a:r>
            <a:r>
              <a:rPr lang="es-ES" dirty="0" smtClean="0">
                <a:solidFill>
                  <a:schemeClr val="bg1"/>
                </a:solidFill>
              </a:rPr>
              <a:t> (</a:t>
            </a:r>
            <a:r>
              <a:rPr lang="es-ES" dirty="0" err="1" smtClean="0">
                <a:solidFill>
                  <a:schemeClr val="bg1"/>
                </a:solidFill>
              </a:rPr>
              <a:t>estiu</a:t>
            </a:r>
            <a:r>
              <a:rPr lang="es-ES" dirty="0" smtClean="0">
                <a:solidFill>
                  <a:schemeClr val="bg1"/>
                </a:solidFill>
              </a:rPr>
              <a:t>) </a:t>
            </a:r>
            <a:r>
              <a:rPr lang="en-US" dirty="0" smtClean="0">
                <a:solidFill>
                  <a:schemeClr val="bg1"/>
                </a:solidFill>
              </a:rPr>
              <a:t>&gt; carta de </a:t>
            </a:r>
            <a:r>
              <a:rPr lang="en-US" dirty="0" err="1" smtClean="0">
                <a:solidFill>
                  <a:schemeClr val="bg1"/>
                </a:solidFill>
              </a:rPr>
              <a:t>recomanació</a:t>
            </a:r>
            <a:r>
              <a:rPr lang="en-US" dirty="0" smtClean="0">
                <a:solidFill>
                  <a:schemeClr val="bg1"/>
                </a:solidFill>
              </a:rPr>
              <a:t> &gt; </a:t>
            </a:r>
            <a:r>
              <a:rPr lang="en-US" dirty="0" err="1" smtClean="0">
                <a:solidFill>
                  <a:schemeClr val="bg1"/>
                </a:solidFill>
              </a:rPr>
              <a:t>voluntariat</a:t>
            </a:r>
            <a:r>
              <a:rPr lang="en-US" dirty="0" smtClean="0">
                <a:solidFill>
                  <a:schemeClr val="bg1"/>
                </a:solidFill>
              </a:rPr>
              <a:t>/...</a:t>
            </a:r>
          </a:p>
          <a:p>
            <a:r>
              <a:rPr lang="es-ES" dirty="0" err="1" smtClean="0">
                <a:solidFill>
                  <a:schemeClr val="bg1"/>
                </a:solidFill>
              </a:rPr>
              <a:t>experiència</a:t>
            </a:r>
            <a:r>
              <a:rPr lang="es-ES" dirty="0" smtClean="0">
                <a:solidFill>
                  <a:schemeClr val="bg1"/>
                </a:solidFill>
              </a:rPr>
              <a:t> i “</a:t>
            </a:r>
            <a:r>
              <a:rPr lang="es-ES" dirty="0" err="1" smtClean="0">
                <a:solidFill>
                  <a:schemeClr val="bg1"/>
                </a:solidFill>
              </a:rPr>
              <a:t>fit</a:t>
            </a:r>
            <a:r>
              <a:rPr lang="es-ES" dirty="0" smtClean="0">
                <a:solidFill>
                  <a:schemeClr val="bg1"/>
                </a:solidFill>
              </a:rPr>
              <a:t>” </a:t>
            </a:r>
            <a:r>
              <a:rPr lang="es-ES" dirty="0" err="1" smtClean="0">
                <a:solidFill>
                  <a:schemeClr val="bg1"/>
                </a:solidFill>
              </a:rPr>
              <a:t>és</a:t>
            </a:r>
            <a:r>
              <a:rPr lang="es-ES" dirty="0" smtClean="0">
                <a:solidFill>
                  <a:schemeClr val="bg1"/>
                </a:solidFill>
              </a:rPr>
              <a:t> el </a:t>
            </a:r>
            <a:r>
              <a:rPr lang="es-ES" dirty="0" err="1" smtClean="0">
                <a:solidFill>
                  <a:schemeClr val="bg1"/>
                </a:solidFill>
              </a:rPr>
              <a:t>més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important</a:t>
            </a:r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Investigació</a:t>
            </a:r>
            <a:r>
              <a:rPr lang="es-ES" dirty="0" smtClean="0">
                <a:solidFill>
                  <a:schemeClr val="bg1"/>
                </a:solidFill>
              </a:rPr>
              <a:t> – </a:t>
            </a:r>
            <a:r>
              <a:rPr lang="es-ES" dirty="0" err="1" smtClean="0">
                <a:solidFill>
                  <a:schemeClr val="bg1"/>
                </a:solidFill>
              </a:rPr>
              <a:t>estratègies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generals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465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589" y="1754947"/>
            <a:ext cx="8394576" cy="4655089"/>
          </a:xfrm>
        </p:spPr>
        <p:txBody>
          <a:bodyPr>
            <a:norm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Research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fellow</a:t>
            </a:r>
            <a:r>
              <a:rPr lang="es-ES" dirty="0" smtClean="0">
                <a:solidFill>
                  <a:schemeClr val="bg1"/>
                </a:solidFill>
              </a:rPr>
              <a:t>, </a:t>
            </a:r>
            <a:r>
              <a:rPr lang="es-ES" dirty="0">
                <a:solidFill>
                  <a:schemeClr val="bg1"/>
                </a:solidFill>
              </a:rPr>
              <a:t>vs. </a:t>
            </a:r>
            <a:r>
              <a:rPr lang="es-ES" dirty="0" err="1" smtClean="0">
                <a:solidFill>
                  <a:schemeClr val="bg1"/>
                </a:solidFill>
              </a:rPr>
              <a:t>Postdoc</a:t>
            </a:r>
            <a:r>
              <a:rPr lang="es-ES" dirty="0" smtClean="0">
                <a:solidFill>
                  <a:schemeClr val="bg1"/>
                </a:solidFill>
              </a:rPr>
              <a:t>, vs</a:t>
            </a:r>
            <a:r>
              <a:rPr lang="es-ES" dirty="0">
                <a:solidFill>
                  <a:schemeClr val="bg1"/>
                </a:solidFill>
              </a:rPr>
              <a:t>. </a:t>
            </a:r>
            <a:r>
              <a:rPr lang="es-ES" dirty="0" smtClean="0">
                <a:solidFill>
                  <a:schemeClr val="bg1"/>
                </a:solidFill>
              </a:rPr>
              <a:t>RA, vs. PhD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PhD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GRE (</a:t>
            </a:r>
            <a:r>
              <a:rPr lang="es-ES" dirty="0" err="1" smtClean="0">
                <a:solidFill>
                  <a:schemeClr val="bg1"/>
                </a:solidFill>
              </a:rPr>
              <a:t>reading</a:t>
            </a:r>
            <a:r>
              <a:rPr lang="es-ES" dirty="0" smtClean="0">
                <a:solidFill>
                  <a:schemeClr val="bg1"/>
                </a:solidFill>
              </a:rPr>
              <a:t>, </a:t>
            </a:r>
            <a:r>
              <a:rPr lang="es-ES" dirty="0" err="1" smtClean="0">
                <a:solidFill>
                  <a:schemeClr val="bg1"/>
                </a:solidFill>
              </a:rPr>
              <a:t>writting</a:t>
            </a:r>
            <a:r>
              <a:rPr lang="es-ES" dirty="0" smtClean="0">
                <a:solidFill>
                  <a:schemeClr val="bg1"/>
                </a:solidFill>
              </a:rPr>
              <a:t>, </a:t>
            </a:r>
            <a:r>
              <a:rPr lang="es-ES" dirty="0" err="1" smtClean="0">
                <a:solidFill>
                  <a:schemeClr val="bg1"/>
                </a:solidFill>
              </a:rPr>
              <a:t>math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sol·licitud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i carta de </a:t>
            </a:r>
            <a:r>
              <a:rPr lang="es-ES" dirty="0" err="1" smtClean="0">
                <a:solidFill>
                  <a:schemeClr val="bg1"/>
                </a:solidFill>
              </a:rPr>
              <a:t>motivació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diferent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per cada programa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experiència</a:t>
            </a:r>
            <a:r>
              <a:rPr lang="es-ES" dirty="0" smtClean="0">
                <a:solidFill>
                  <a:schemeClr val="bg1"/>
                </a:solidFill>
              </a:rPr>
              <a:t> i “</a:t>
            </a:r>
            <a:r>
              <a:rPr lang="es-ES" dirty="0" err="1" smtClean="0">
                <a:solidFill>
                  <a:schemeClr val="bg1"/>
                </a:solidFill>
              </a:rPr>
              <a:t>fit</a:t>
            </a:r>
            <a:r>
              <a:rPr lang="es-ES" dirty="0" smtClean="0">
                <a:solidFill>
                  <a:schemeClr val="bg1"/>
                </a:solidFill>
              </a:rPr>
              <a:t>” </a:t>
            </a:r>
            <a:r>
              <a:rPr lang="es-ES" dirty="0" err="1" smtClean="0">
                <a:solidFill>
                  <a:schemeClr val="bg1"/>
                </a:solidFill>
              </a:rPr>
              <a:t>és</a:t>
            </a:r>
            <a:r>
              <a:rPr lang="es-ES" dirty="0" smtClean="0">
                <a:solidFill>
                  <a:schemeClr val="bg1"/>
                </a:solidFill>
              </a:rPr>
              <a:t> el </a:t>
            </a:r>
            <a:r>
              <a:rPr lang="es-ES" dirty="0" err="1" smtClean="0">
                <a:solidFill>
                  <a:schemeClr val="bg1"/>
                </a:solidFill>
              </a:rPr>
              <a:t>més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important</a:t>
            </a:r>
            <a:r>
              <a:rPr lang="es-ES" dirty="0" smtClean="0">
                <a:solidFill>
                  <a:schemeClr val="bg1"/>
                </a:solidFill>
              </a:rPr>
              <a:t>; </a:t>
            </a:r>
            <a:r>
              <a:rPr lang="es-ES" dirty="0" err="1" smtClean="0">
                <a:solidFill>
                  <a:schemeClr val="bg1"/>
                </a:solidFill>
              </a:rPr>
              <a:t>voluntariats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previs</a:t>
            </a:r>
            <a:r>
              <a:rPr lang="es-ES" dirty="0" smtClean="0">
                <a:solidFill>
                  <a:schemeClr val="bg1"/>
                </a:solidFill>
              </a:rPr>
              <a:t> importen </a:t>
            </a:r>
            <a:r>
              <a:rPr lang="es-ES" dirty="0" err="1" smtClean="0">
                <a:solidFill>
                  <a:schemeClr val="bg1"/>
                </a:solidFill>
              </a:rPr>
              <a:t>molt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possibilitat</a:t>
            </a:r>
            <a:r>
              <a:rPr lang="es-ES" dirty="0" smtClean="0">
                <a:solidFill>
                  <a:schemeClr val="bg1"/>
                </a:solidFill>
              </a:rPr>
              <a:t> de </a:t>
            </a:r>
            <a:r>
              <a:rPr lang="es-ES" dirty="0" err="1" smtClean="0">
                <a:solidFill>
                  <a:schemeClr val="bg1"/>
                </a:solidFill>
              </a:rPr>
              <a:t>investigació</a:t>
            </a:r>
            <a:r>
              <a:rPr lang="es-ES" dirty="0" smtClean="0">
                <a:solidFill>
                  <a:schemeClr val="bg1"/>
                </a:solidFill>
              </a:rPr>
              <a:t> EEUU + PhD a </a:t>
            </a:r>
            <a:r>
              <a:rPr lang="es-ES" dirty="0" err="1" smtClean="0">
                <a:solidFill>
                  <a:schemeClr val="bg1"/>
                </a:solidFill>
              </a:rPr>
              <a:t>Espanya</a:t>
            </a:r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Investigació</a:t>
            </a:r>
            <a:r>
              <a:rPr lang="es-ES" dirty="0" smtClean="0">
                <a:solidFill>
                  <a:schemeClr val="bg1"/>
                </a:solidFill>
              </a:rPr>
              <a:t> – </a:t>
            </a:r>
            <a:r>
              <a:rPr lang="es-ES" dirty="0" err="1" smtClean="0">
                <a:solidFill>
                  <a:schemeClr val="bg1"/>
                </a:solidFill>
              </a:rPr>
              <a:t>estratègies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generals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001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589" y="193964"/>
            <a:ext cx="8394576" cy="6751783"/>
          </a:xfrm>
        </p:spPr>
        <p:txBody>
          <a:bodyPr>
            <a:normAutofit fontScale="92500" lnSpcReduction="20000"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La </a:t>
            </a:r>
            <a:r>
              <a:rPr lang="es-ES" dirty="0">
                <a:solidFill>
                  <a:schemeClr val="bg1"/>
                </a:solidFill>
              </a:rPr>
              <a:t>Caixa 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>
                <a:solidFill>
                  <a:schemeClr val="bg1"/>
                </a:solidFill>
              </a:rPr>
              <a:t>https://obrasociallacaixa.org/es/investigacion-y-becas/programa-de-becas-de-posgrado/en-un-vistazo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carta </a:t>
            </a:r>
            <a:r>
              <a:rPr lang="es-ES" dirty="0" err="1" smtClean="0">
                <a:solidFill>
                  <a:schemeClr val="bg1"/>
                </a:solidFill>
              </a:rPr>
              <a:t>motivació</a:t>
            </a:r>
            <a:r>
              <a:rPr lang="es-ES" dirty="0" smtClean="0">
                <a:solidFill>
                  <a:schemeClr val="bg1"/>
                </a:solidFill>
              </a:rPr>
              <a:t> + CV</a:t>
            </a:r>
          </a:p>
          <a:p>
            <a:pPr lvl="1"/>
            <a:r>
              <a:rPr lang="es-ES" dirty="0" err="1">
                <a:solidFill>
                  <a:schemeClr val="bg1"/>
                </a:solidFill>
              </a:rPr>
              <a:t>només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després</a:t>
            </a:r>
            <a:r>
              <a:rPr lang="es-ES" dirty="0">
                <a:solidFill>
                  <a:schemeClr val="bg1"/>
                </a:solidFill>
              </a:rPr>
              <a:t> de la carrera? (consultar bases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2 </a:t>
            </a:r>
            <a:r>
              <a:rPr lang="es-ES" dirty="0" err="1" smtClean="0">
                <a:solidFill>
                  <a:schemeClr val="bg1"/>
                </a:solidFill>
              </a:rPr>
              <a:t>anys</a:t>
            </a:r>
            <a:r>
              <a:rPr lang="es-ES" dirty="0" smtClean="0">
                <a:solidFill>
                  <a:schemeClr val="bg1"/>
                </a:solidFill>
              </a:rPr>
              <a:t> de </a:t>
            </a:r>
            <a:r>
              <a:rPr lang="es-ES" dirty="0" err="1" smtClean="0">
                <a:solidFill>
                  <a:schemeClr val="bg1"/>
                </a:solidFill>
              </a:rPr>
              <a:t>sou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+ </a:t>
            </a:r>
            <a:r>
              <a:rPr lang="es-ES" dirty="0" err="1" smtClean="0">
                <a:solidFill>
                  <a:schemeClr val="bg1"/>
                </a:solidFill>
              </a:rPr>
              <a:t>tuition</a:t>
            </a:r>
            <a:r>
              <a:rPr lang="es-ES" dirty="0" smtClean="0">
                <a:solidFill>
                  <a:schemeClr val="bg1"/>
                </a:solidFill>
              </a:rPr>
              <a:t>; o 2 </a:t>
            </a:r>
            <a:r>
              <a:rPr lang="es-ES" dirty="0" err="1" smtClean="0">
                <a:solidFill>
                  <a:schemeClr val="bg1"/>
                </a:solidFill>
              </a:rPr>
              <a:t>anys</a:t>
            </a:r>
            <a:r>
              <a:rPr lang="es-ES" dirty="0" smtClean="0">
                <a:solidFill>
                  <a:schemeClr val="bg1"/>
                </a:solidFill>
              </a:rPr>
              <a:t> de </a:t>
            </a:r>
            <a:r>
              <a:rPr lang="es-ES" dirty="0" err="1" smtClean="0">
                <a:solidFill>
                  <a:schemeClr val="bg1"/>
                </a:solidFill>
              </a:rPr>
              <a:t>sou</a:t>
            </a:r>
            <a:r>
              <a:rPr lang="es-ES" dirty="0" smtClean="0">
                <a:solidFill>
                  <a:schemeClr val="bg1"/>
                </a:solidFill>
              </a:rPr>
              <a:t> + </a:t>
            </a:r>
            <a:r>
              <a:rPr lang="es-ES" dirty="0" err="1" smtClean="0">
                <a:solidFill>
                  <a:schemeClr val="bg1"/>
                </a:solidFill>
              </a:rPr>
              <a:t>congressos</a:t>
            </a:r>
            <a:r>
              <a:rPr lang="es-ES" dirty="0" smtClean="0">
                <a:solidFill>
                  <a:schemeClr val="bg1"/>
                </a:solidFill>
              </a:rPr>
              <a:t>/cursos: fa </a:t>
            </a:r>
            <a:r>
              <a:rPr lang="es-ES" dirty="0" err="1" smtClean="0">
                <a:solidFill>
                  <a:schemeClr val="bg1"/>
                </a:solidFill>
              </a:rPr>
              <a:t>sol·licituds</a:t>
            </a:r>
            <a:r>
              <a:rPr lang="es-ES" dirty="0" smtClean="0">
                <a:solidFill>
                  <a:schemeClr val="bg1"/>
                </a:solidFill>
              </a:rPr>
              <a:t> de </a:t>
            </a:r>
            <a:r>
              <a:rPr lang="es-ES" dirty="0" err="1" smtClean="0">
                <a:solidFill>
                  <a:schemeClr val="bg1"/>
                </a:solidFill>
              </a:rPr>
              <a:t>docotorats</a:t>
            </a:r>
            <a:r>
              <a:rPr lang="es-ES" dirty="0" smtClean="0">
                <a:solidFill>
                  <a:schemeClr val="bg1"/>
                </a:solidFill>
              </a:rPr>
              <a:t> / </a:t>
            </a:r>
            <a:r>
              <a:rPr lang="es-ES" dirty="0" err="1" smtClean="0">
                <a:solidFill>
                  <a:schemeClr val="bg1"/>
                </a:solidFill>
              </a:rPr>
              <a:t>postdoctorats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més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fortes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experiència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importantíssima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Fulbright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>
                <a:solidFill>
                  <a:schemeClr val="bg1"/>
                </a:solidFill>
              </a:rPr>
              <a:t>https://fulbright.es/programas-y-becas/becas-para-espanoles/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similar a la Caixa, </a:t>
            </a:r>
            <a:r>
              <a:rPr lang="es-ES" dirty="0" err="1" smtClean="0">
                <a:solidFill>
                  <a:schemeClr val="bg1"/>
                </a:solidFill>
              </a:rPr>
              <a:t>més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prestigi</a:t>
            </a:r>
            <a:r>
              <a:rPr lang="es-ES" dirty="0" smtClean="0">
                <a:solidFill>
                  <a:schemeClr val="bg1"/>
                </a:solidFill>
              </a:rPr>
              <a:t> internacional, </a:t>
            </a:r>
            <a:r>
              <a:rPr lang="es-ES" dirty="0" err="1" smtClean="0">
                <a:solidFill>
                  <a:schemeClr val="bg1"/>
                </a:solidFill>
              </a:rPr>
              <a:t>però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amb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>2-year rule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per PhD, </a:t>
            </a:r>
            <a:r>
              <a:rPr lang="es-ES" dirty="0" err="1" smtClean="0">
                <a:solidFill>
                  <a:schemeClr val="bg1"/>
                </a:solidFill>
              </a:rPr>
              <a:t>més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assegurat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Altres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>
                <a:solidFill>
                  <a:schemeClr val="bg1"/>
                </a:solidFill>
              </a:rPr>
              <a:t>https://www.fundacionareces.es/fundacionareces/es/becas-y-ayudas/convocatorias</a:t>
            </a:r>
            <a:r>
              <a:rPr lang="es-ES" dirty="0" smtClean="0">
                <a:solidFill>
                  <a:schemeClr val="bg1"/>
                </a:solidFill>
              </a:rPr>
              <a:t>/</a:t>
            </a:r>
          </a:p>
          <a:p>
            <a:pPr lvl="1"/>
            <a:r>
              <a:rPr lang="es-ES" dirty="0">
                <a:solidFill>
                  <a:schemeClr val="bg1"/>
                </a:solidFill>
              </a:rPr>
              <a:t>https://www.fundacionaliciakoplowitz.org/becas/</a:t>
            </a:r>
            <a:endParaRPr lang="es-ES" dirty="0" smtClean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Voluntariat</a:t>
            </a:r>
            <a:r>
              <a:rPr lang="es-ES" dirty="0" smtClean="0">
                <a:solidFill>
                  <a:schemeClr val="bg1"/>
                </a:solidFill>
              </a:rPr>
              <a:t> a </a:t>
            </a:r>
            <a:r>
              <a:rPr lang="es-ES" dirty="0" err="1" smtClean="0">
                <a:solidFill>
                  <a:schemeClr val="bg1"/>
                </a:solidFill>
              </a:rPr>
              <a:t>laboratori</a:t>
            </a:r>
            <a:r>
              <a:rPr lang="es-ES" dirty="0" smtClean="0">
                <a:solidFill>
                  <a:schemeClr val="bg1"/>
                </a:solidFill>
              </a:rPr>
              <a:t> gran de EEUU </a:t>
            </a:r>
            <a:r>
              <a:rPr lang="es-ES" dirty="0" err="1" smtClean="0">
                <a:solidFill>
                  <a:schemeClr val="bg1"/>
                </a:solidFill>
              </a:rPr>
              <a:t>durant</a:t>
            </a:r>
            <a:r>
              <a:rPr lang="es-ES" dirty="0" smtClean="0">
                <a:solidFill>
                  <a:schemeClr val="bg1"/>
                </a:solidFill>
              </a:rPr>
              <a:t> medicina </a:t>
            </a:r>
            <a:r>
              <a:rPr lang="es-ES" dirty="0" err="1" smtClean="0">
                <a:solidFill>
                  <a:schemeClr val="bg1"/>
                </a:solidFill>
              </a:rPr>
              <a:t>augmenta</a:t>
            </a:r>
            <a:r>
              <a:rPr lang="es-ES" dirty="0" smtClean="0">
                <a:solidFill>
                  <a:schemeClr val="bg1"/>
                </a:solidFill>
              </a:rPr>
              <a:t> les </a:t>
            </a:r>
            <a:r>
              <a:rPr lang="es-ES" dirty="0" err="1" smtClean="0">
                <a:solidFill>
                  <a:schemeClr val="bg1"/>
                </a:solidFill>
              </a:rPr>
              <a:t>probabilitats</a:t>
            </a:r>
            <a:r>
              <a:rPr lang="es-ES" dirty="0" smtClean="0">
                <a:solidFill>
                  <a:schemeClr val="bg1"/>
                </a:solidFill>
              </a:rPr>
              <a:t> de </a:t>
            </a:r>
            <a:r>
              <a:rPr lang="es-ES" dirty="0" err="1" smtClean="0">
                <a:solidFill>
                  <a:schemeClr val="bg1"/>
                </a:solidFill>
              </a:rPr>
              <a:t>postdoc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pagat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272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910" y="1636294"/>
            <a:ext cx="6994436" cy="4662957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39145" y="803081"/>
            <a:ext cx="5323351" cy="4351338"/>
          </a:xfrm>
        </p:spPr>
        <p:txBody>
          <a:bodyPr/>
          <a:lstStyle/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UPF/UAB </a:t>
            </a:r>
            <a:r>
              <a:rPr lang="es-ES" dirty="0" smtClean="0">
                <a:solidFill>
                  <a:schemeClr val="bg1"/>
                </a:solidFill>
              </a:rPr>
              <a:t>forma </a:t>
            </a:r>
            <a:r>
              <a:rPr lang="es-ES" dirty="0" err="1" smtClean="0">
                <a:solidFill>
                  <a:schemeClr val="bg1"/>
                </a:solidFill>
              </a:rPr>
              <a:t>part</a:t>
            </a:r>
            <a:r>
              <a:rPr lang="es-ES" dirty="0" smtClean="0">
                <a:solidFill>
                  <a:schemeClr val="bg1"/>
                </a:solidFill>
              </a:rPr>
              <a:t> de WDOMS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615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Exàmens</a:t>
            </a:r>
            <a:r>
              <a:rPr lang="es-ES" dirty="0" smtClean="0">
                <a:solidFill>
                  <a:schemeClr val="bg1"/>
                </a:solidFill>
              </a:rPr>
              <a:t> USMLE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8515350" cy="4846845"/>
          </a:xfrm>
        </p:spPr>
        <p:txBody>
          <a:bodyPr>
            <a:normAutofit fontScale="70000" lnSpcReduction="20000"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El </a:t>
            </a:r>
            <a:r>
              <a:rPr lang="es-ES" dirty="0" err="1" smtClean="0">
                <a:solidFill>
                  <a:schemeClr val="bg1"/>
                </a:solidFill>
              </a:rPr>
              <a:t>pas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més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complicat</a:t>
            </a:r>
            <a:endParaRPr lang="es-ES" dirty="0" smtClean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1 (MIR </a:t>
            </a:r>
            <a:r>
              <a:rPr lang="es-ES" dirty="0" err="1" smtClean="0">
                <a:solidFill>
                  <a:schemeClr val="bg1"/>
                </a:solidFill>
              </a:rPr>
              <a:t>centrat</a:t>
            </a:r>
            <a:r>
              <a:rPr lang="es-ES" dirty="0" smtClean="0">
                <a:solidFill>
                  <a:schemeClr val="bg1"/>
                </a:solidFill>
              </a:rPr>
              <a:t> en </a:t>
            </a:r>
            <a:r>
              <a:rPr lang="es-ES" dirty="0" err="1" smtClean="0">
                <a:solidFill>
                  <a:schemeClr val="bg1"/>
                </a:solidFill>
              </a:rPr>
              <a:t>mecanismes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bàsics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</a:p>
          <a:p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2 CK (MIR)</a:t>
            </a:r>
          </a:p>
          <a:p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2 CS (ACOES) (</a:t>
            </a:r>
            <a:r>
              <a:rPr lang="es-ES" dirty="0" err="1" smtClean="0">
                <a:solidFill>
                  <a:schemeClr val="bg1"/>
                </a:solidFill>
              </a:rPr>
              <a:t>pass</a:t>
            </a:r>
            <a:r>
              <a:rPr lang="es-ES" dirty="0" smtClean="0">
                <a:solidFill>
                  <a:schemeClr val="bg1"/>
                </a:solidFill>
              </a:rPr>
              <a:t>/</a:t>
            </a:r>
            <a:r>
              <a:rPr lang="es-ES" dirty="0" err="1" smtClean="0">
                <a:solidFill>
                  <a:schemeClr val="bg1"/>
                </a:solidFill>
              </a:rPr>
              <a:t>fail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</a:p>
          <a:p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3 (MIR)</a:t>
            </a: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Ordinador</a:t>
            </a:r>
            <a:r>
              <a:rPr lang="es-ES" dirty="0" smtClean="0">
                <a:solidFill>
                  <a:schemeClr val="bg1"/>
                </a:solidFill>
              </a:rPr>
              <a:t> (</a:t>
            </a:r>
            <a:r>
              <a:rPr lang="es-ES" dirty="0" err="1" smtClean="0">
                <a:solidFill>
                  <a:schemeClr val="bg1"/>
                </a:solidFill>
              </a:rPr>
              <a:t>excepte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2 CS), </a:t>
            </a:r>
            <a:r>
              <a:rPr lang="es-ES" dirty="0" err="1" smtClean="0">
                <a:solidFill>
                  <a:schemeClr val="bg1"/>
                </a:solidFill>
              </a:rPr>
              <a:t>inclou</a:t>
            </a:r>
            <a:r>
              <a:rPr lang="es-ES" dirty="0" smtClean="0">
                <a:solidFill>
                  <a:schemeClr val="bg1"/>
                </a:solidFill>
              </a:rPr>
              <a:t> audio / video / </a:t>
            </a:r>
            <a:r>
              <a:rPr lang="es-ES" dirty="0" err="1" smtClean="0">
                <a:solidFill>
                  <a:schemeClr val="bg1"/>
                </a:solidFill>
              </a:rPr>
              <a:t>auscultació</a:t>
            </a:r>
            <a:r>
              <a:rPr lang="es-ES" dirty="0" smtClean="0">
                <a:solidFill>
                  <a:schemeClr val="bg1"/>
                </a:solidFill>
              </a:rPr>
              <a:t> interactiva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La nota importen </a:t>
            </a:r>
            <a:r>
              <a:rPr lang="es-ES" dirty="0" err="1" smtClean="0">
                <a:solidFill>
                  <a:schemeClr val="bg1"/>
                </a:solidFill>
              </a:rPr>
              <a:t>molt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La </a:t>
            </a:r>
            <a:r>
              <a:rPr lang="es-ES" dirty="0" smtClean="0">
                <a:solidFill>
                  <a:schemeClr val="bg1"/>
                </a:solidFill>
              </a:rPr>
              <a:t>nota es guarda (no </a:t>
            </a:r>
            <a:r>
              <a:rPr lang="es-ES" dirty="0" err="1" smtClean="0">
                <a:solidFill>
                  <a:schemeClr val="bg1"/>
                </a:solidFill>
              </a:rPr>
              <a:t>com</a:t>
            </a:r>
            <a:r>
              <a:rPr lang="es-ES" dirty="0" smtClean="0">
                <a:solidFill>
                  <a:schemeClr val="bg1"/>
                </a:solidFill>
              </a:rPr>
              <a:t> el MIR</a:t>
            </a:r>
            <a:r>
              <a:rPr lang="es-ES" dirty="0" smtClean="0">
                <a:solidFill>
                  <a:schemeClr val="bg1"/>
                </a:solidFill>
              </a:rPr>
              <a:t>) (cal </a:t>
            </a: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tots</a:t>
            </a:r>
            <a:r>
              <a:rPr lang="es-ES" dirty="0" smtClean="0">
                <a:solidFill>
                  <a:schemeClr val="bg1"/>
                </a:solidFill>
              </a:rPr>
              <a:t> en 7 </a:t>
            </a:r>
            <a:r>
              <a:rPr lang="es-ES" dirty="0" err="1" smtClean="0">
                <a:solidFill>
                  <a:schemeClr val="bg1"/>
                </a:solidFill>
              </a:rPr>
              <a:t>anys</a:t>
            </a:r>
            <a:r>
              <a:rPr lang="es-ES" dirty="0" smtClean="0">
                <a:solidFill>
                  <a:schemeClr val="bg1"/>
                </a:solidFill>
              </a:rPr>
              <a:t>)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Si </a:t>
            </a:r>
            <a:r>
              <a:rPr lang="es-ES" dirty="0" err="1">
                <a:solidFill>
                  <a:schemeClr val="bg1"/>
                </a:solidFill>
              </a:rPr>
              <a:t>s’aprova</a:t>
            </a:r>
            <a:r>
              <a:rPr lang="es-ES" dirty="0">
                <a:solidFill>
                  <a:schemeClr val="bg1"/>
                </a:solidFill>
              </a:rPr>
              <a:t>, no es </a:t>
            </a:r>
            <a:r>
              <a:rPr lang="es-ES" dirty="0" err="1">
                <a:solidFill>
                  <a:schemeClr val="bg1"/>
                </a:solidFill>
              </a:rPr>
              <a:t>pot</a:t>
            </a:r>
            <a:r>
              <a:rPr lang="es-ES" dirty="0">
                <a:solidFill>
                  <a:schemeClr val="bg1"/>
                </a:solidFill>
              </a:rPr>
              <a:t> repetir.</a:t>
            </a:r>
          </a:p>
          <a:p>
            <a:r>
              <a:rPr lang="es-ES" dirty="0">
                <a:solidFill>
                  <a:schemeClr val="bg1"/>
                </a:solidFill>
              </a:rPr>
              <a:t>Si no </a:t>
            </a:r>
            <a:r>
              <a:rPr lang="es-ES" dirty="0" err="1">
                <a:solidFill>
                  <a:schemeClr val="bg1"/>
                </a:solidFill>
              </a:rPr>
              <a:t>s’aprova</a:t>
            </a:r>
            <a:r>
              <a:rPr lang="es-ES" dirty="0">
                <a:solidFill>
                  <a:schemeClr val="bg1"/>
                </a:solidFill>
              </a:rPr>
              <a:t>, es </a:t>
            </a:r>
            <a:r>
              <a:rPr lang="es-ES" dirty="0" err="1">
                <a:solidFill>
                  <a:schemeClr val="bg1"/>
                </a:solidFill>
              </a:rPr>
              <a:t>pot</a:t>
            </a:r>
            <a:r>
              <a:rPr lang="es-ES" dirty="0">
                <a:solidFill>
                  <a:schemeClr val="bg1"/>
                </a:solidFill>
              </a:rPr>
              <a:t> repetir </a:t>
            </a:r>
            <a:r>
              <a:rPr lang="es-ES" dirty="0" err="1" smtClean="0">
                <a:solidFill>
                  <a:schemeClr val="bg1"/>
                </a:solidFill>
              </a:rPr>
              <a:t>però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>
                <a:solidFill>
                  <a:schemeClr val="bg1"/>
                </a:solidFill>
              </a:rPr>
              <a:t>el </a:t>
            </a:r>
            <a:r>
              <a:rPr lang="es-ES" dirty="0" err="1">
                <a:solidFill>
                  <a:schemeClr val="bg1"/>
                </a:solidFill>
              </a:rPr>
              <a:t>intent</a:t>
            </a:r>
            <a:r>
              <a:rPr lang="es-ES" dirty="0">
                <a:solidFill>
                  <a:schemeClr val="bg1"/>
                </a:solidFill>
              </a:rPr>
              <a:t> queda </a:t>
            </a:r>
            <a:r>
              <a:rPr lang="es-ES" dirty="0" err="1">
                <a:solidFill>
                  <a:schemeClr val="bg1"/>
                </a:solidFill>
              </a:rPr>
              <a:t>registrat</a:t>
            </a:r>
            <a:r>
              <a:rPr lang="es-ES" dirty="0" smtClean="0">
                <a:solidFill>
                  <a:schemeClr val="bg1"/>
                </a:solidFill>
              </a:rPr>
              <a:t>.</a:t>
            </a:r>
          </a:p>
          <a:p>
            <a:r>
              <a:rPr lang="es-ES" dirty="0" err="1" smtClean="0">
                <a:solidFill>
                  <a:schemeClr val="bg1"/>
                </a:solidFill>
              </a:rPr>
              <a:t>Temps</a:t>
            </a:r>
            <a:r>
              <a:rPr lang="es-ES" dirty="0" smtClean="0">
                <a:solidFill>
                  <a:schemeClr val="bg1"/>
                </a:solidFill>
              </a:rPr>
              <a:t> de </a:t>
            </a:r>
            <a:r>
              <a:rPr lang="es-ES" dirty="0" err="1" smtClean="0">
                <a:solidFill>
                  <a:schemeClr val="bg1"/>
                </a:solidFill>
              </a:rPr>
              <a:t>preparació</a:t>
            </a:r>
            <a:r>
              <a:rPr lang="es-ES" dirty="0" smtClean="0">
                <a:solidFill>
                  <a:schemeClr val="bg1"/>
                </a:solidFill>
              </a:rPr>
              <a:t> varia </a:t>
            </a:r>
            <a:r>
              <a:rPr lang="es-ES" dirty="0" err="1" smtClean="0">
                <a:solidFill>
                  <a:schemeClr val="bg1"/>
                </a:solidFill>
              </a:rPr>
              <a:t>molt</a:t>
            </a:r>
            <a:r>
              <a:rPr lang="es-ES" dirty="0" smtClean="0">
                <a:solidFill>
                  <a:schemeClr val="bg1"/>
                </a:solidFill>
              </a:rPr>
              <a:t> entre persones.</a:t>
            </a:r>
            <a:endParaRPr lang="es-E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20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Exàmens</a:t>
            </a:r>
            <a:r>
              <a:rPr lang="es-ES" dirty="0" smtClean="0">
                <a:solidFill>
                  <a:schemeClr val="bg1"/>
                </a:solidFill>
              </a:rPr>
              <a:t> USMLE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009" y="1825625"/>
            <a:ext cx="8768614" cy="513344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1- </a:t>
            </a:r>
            <a:r>
              <a:rPr lang="es-ES" dirty="0" err="1" smtClean="0">
                <a:solidFill>
                  <a:schemeClr val="bg1"/>
                </a:solidFill>
              </a:rPr>
              <a:t>Demanar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plaça</a:t>
            </a:r>
            <a:r>
              <a:rPr lang="es-ES" dirty="0" smtClean="0">
                <a:solidFill>
                  <a:schemeClr val="bg1"/>
                </a:solidFill>
              </a:rPr>
              <a:t> per </a:t>
            </a: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els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examens</a:t>
            </a:r>
            <a:endParaRPr lang="es-ES" dirty="0">
              <a:solidFill>
                <a:schemeClr val="bg1"/>
              </a:solidFill>
            </a:endParaRPr>
          </a:p>
          <a:p>
            <a:pPr lvl="1"/>
            <a:r>
              <a:rPr lang="es-ES" dirty="0">
                <a:solidFill>
                  <a:schemeClr val="bg1"/>
                </a:solidFill>
              </a:rPr>
              <a:t>E</a:t>
            </a:r>
            <a:r>
              <a:rPr lang="es-ES" dirty="0" smtClean="0">
                <a:solidFill>
                  <a:schemeClr val="bg1"/>
                </a:solidFill>
              </a:rPr>
              <a:t>nviar </a:t>
            </a:r>
            <a:r>
              <a:rPr lang="es-ES" dirty="0" err="1" smtClean="0">
                <a:solidFill>
                  <a:schemeClr val="bg1"/>
                </a:solidFill>
              </a:rPr>
              <a:t>títol</a:t>
            </a:r>
            <a:r>
              <a:rPr lang="es-ES" dirty="0" smtClean="0">
                <a:solidFill>
                  <a:schemeClr val="bg1"/>
                </a:solidFill>
              </a:rPr>
              <a:t> de medicina (o </a:t>
            </a:r>
            <a:r>
              <a:rPr lang="es-ES" dirty="0" err="1" smtClean="0">
                <a:solidFill>
                  <a:schemeClr val="bg1"/>
                </a:solidFill>
              </a:rPr>
              <a:t>document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explicant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quan</a:t>
            </a:r>
            <a:r>
              <a:rPr lang="es-ES" dirty="0" smtClean="0">
                <a:solidFill>
                  <a:schemeClr val="bg1"/>
                </a:solidFill>
              </a:rPr>
              <a:t> acabaré la carrera), </a:t>
            </a:r>
            <a:r>
              <a:rPr lang="es-ES" dirty="0" err="1" smtClean="0">
                <a:solidFill>
                  <a:schemeClr val="bg1"/>
                </a:solidFill>
              </a:rPr>
              <a:t>expedient</a:t>
            </a:r>
            <a:r>
              <a:rPr lang="es-ES" dirty="0" smtClean="0">
                <a:solidFill>
                  <a:schemeClr val="bg1"/>
                </a:solidFill>
              </a:rPr>
              <a:t>, i </a:t>
            </a:r>
            <a:r>
              <a:rPr lang="es-ES" dirty="0" err="1" smtClean="0">
                <a:solidFill>
                  <a:schemeClr val="bg1"/>
                </a:solidFill>
              </a:rPr>
              <a:t>documents</a:t>
            </a:r>
            <a:r>
              <a:rPr lang="es-ES" dirty="0" smtClean="0">
                <a:solidFill>
                  <a:schemeClr val="bg1"/>
                </a:solidFill>
              </a:rPr>
              <a:t> que ha de </a:t>
            </a:r>
            <a:r>
              <a:rPr lang="es-ES" dirty="0" err="1" smtClean="0">
                <a:solidFill>
                  <a:schemeClr val="bg1"/>
                </a:solidFill>
              </a:rPr>
              <a:t>omplir</a:t>
            </a:r>
            <a:r>
              <a:rPr lang="es-ES" dirty="0" smtClean="0">
                <a:solidFill>
                  <a:schemeClr val="bg1"/>
                </a:solidFill>
              </a:rPr>
              <a:t> la secretaria. Cal que </a:t>
            </a:r>
            <a:r>
              <a:rPr lang="es-ES" dirty="0" err="1" smtClean="0">
                <a:solidFill>
                  <a:schemeClr val="bg1"/>
                </a:solidFill>
              </a:rPr>
              <a:t>ho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enviï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directament</a:t>
            </a:r>
            <a:r>
              <a:rPr lang="es-ES" dirty="0" smtClean="0">
                <a:solidFill>
                  <a:schemeClr val="bg1"/>
                </a:solidFill>
              </a:rPr>
              <a:t> la </a:t>
            </a:r>
            <a:r>
              <a:rPr lang="es-ES" dirty="0" err="1" smtClean="0">
                <a:solidFill>
                  <a:schemeClr val="bg1"/>
                </a:solidFill>
              </a:rPr>
              <a:t>facultat</a:t>
            </a:r>
            <a:r>
              <a:rPr lang="es-ES" dirty="0">
                <a:solidFill>
                  <a:schemeClr val="bg1"/>
                </a:solidFill>
              </a:rPr>
              <a:t>.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Pagar</a:t>
            </a: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2- </a:t>
            </a: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la </a:t>
            </a:r>
            <a:r>
              <a:rPr lang="es-ES" dirty="0" err="1" smtClean="0">
                <a:solidFill>
                  <a:schemeClr val="bg1"/>
                </a:solidFill>
              </a:rPr>
              <a:t>inscripció</a:t>
            </a:r>
            <a:r>
              <a:rPr lang="es-ES" dirty="0" smtClean="0">
                <a:solidFill>
                  <a:schemeClr val="bg1"/>
                </a:solidFill>
              </a:rPr>
              <a:t> per cada examen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1, </a:t>
            </a:r>
            <a:r>
              <a:rPr lang="es-ES" dirty="0" smtClean="0">
                <a:solidFill>
                  <a:schemeClr val="bg1"/>
                </a:solidFill>
              </a:rPr>
              <a:t>2CK, 2CS </a:t>
            </a:r>
            <a:r>
              <a:rPr lang="es-ES" dirty="0" smtClean="0">
                <a:solidFill>
                  <a:schemeClr val="bg1"/>
                </a:solidFill>
              </a:rPr>
              <a:t>en </a:t>
            </a:r>
            <a:r>
              <a:rPr lang="es-ES" dirty="0" err="1" smtClean="0">
                <a:solidFill>
                  <a:schemeClr val="bg1"/>
                </a:solidFill>
              </a:rPr>
              <a:t>qualsevol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ordre</a:t>
            </a:r>
            <a:endParaRPr lang="es-ES" dirty="0" smtClean="0">
              <a:solidFill>
                <a:schemeClr val="bg1"/>
              </a:solidFill>
            </a:endParaRPr>
          </a:p>
          <a:p>
            <a:pPr lvl="1"/>
            <a:r>
              <a:rPr lang="es-ES" dirty="0" err="1">
                <a:solidFill>
                  <a:schemeClr val="bg1"/>
                </a:solidFill>
              </a:rPr>
              <a:t>Step</a:t>
            </a:r>
            <a:r>
              <a:rPr lang="es-ES" dirty="0">
                <a:solidFill>
                  <a:schemeClr val="bg1"/>
                </a:solidFill>
              </a:rPr>
              <a:t> 1, </a:t>
            </a:r>
            <a:r>
              <a:rPr lang="es-ES" dirty="0" smtClean="0">
                <a:solidFill>
                  <a:schemeClr val="bg1"/>
                </a:solidFill>
              </a:rPr>
              <a:t>2CK, 2CS </a:t>
            </a:r>
            <a:r>
              <a:rPr lang="es-ES" dirty="0" err="1" smtClean="0">
                <a:solidFill>
                  <a:schemeClr val="bg1"/>
                </a:solidFill>
              </a:rPr>
              <a:t>durant</a:t>
            </a:r>
            <a:r>
              <a:rPr lang="es-ES" dirty="0" smtClean="0">
                <a:solidFill>
                  <a:schemeClr val="bg1"/>
                </a:solidFill>
              </a:rPr>
              <a:t> o </a:t>
            </a:r>
            <a:r>
              <a:rPr lang="es-ES" dirty="0" err="1" smtClean="0">
                <a:solidFill>
                  <a:schemeClr val="bg1"/>
                </a:solidFill>
              </a:rPr>
              <a:t>després</a:t>
            </a:r>
            <a:r>
              <a:rPr lang="es-ES" dirty="0" smtClean="0">
                <a:solidFill>
                  <a:schemeClr val="bg1"/>
                </a:solidFill>
              </a:rPr>
              <a:t> de la carrera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3 </a:t>
            </a:r>
            <a:r>
              <a:rPr lang="es-ES" dirty="0" err="1" smtClean="0">
                <a:solidFill>
                  <a:schemeClr val="bg1"/>
                </a:solidFill>
              </a:rPr>
              <a:t>durant</a:t>
            </a:r>
            <a:r>
              <a:rPr lang="es-ES" dirty="0" smtClean="0">
                <a:solidFill>
                  <a:schemeClr val="bg1"/>
                </a:solidFill>
              </a:rPr>
              <a:t> la </a:t>
            </a:r>
            <a:r>
              <a:rPr lang="es-ES" dirty="0" err="1" smtClean="0">
                <a:solidFill>
                  <a:schemeClr val="bg1"/>
                </a:solidFill>
              </a:rPr>
              <a:t>residència</a:t>
            </a:r>
            <a:r>
              <a:rPr lang="es-ES" dirty="0" smtClean="0">
                <a:solidFill>
                  <a:schemeClr val="bg1"/>
                </a:solidFill>
              </a:rPr>
              <a:t>, o </a:t>
            </a:r>
            <a:r>
              <a:rPr lang="es-ES" dirty="0" err="1" smtClean="0">
                <a:solidFill>
                  <a:schemeClr val="bg1"/>
                </a:solidFill>
              </a:rPr>
              <a:t>abans</a:t>
            </a:r>
            <a:r>
              <a:rPr lang="es-ES" dirty="0" smtClean="0">
                <a:solidFill>
                  <a:schemeClr val="bg1"/>
                </a:solidFill>
              </a:rPr>
              <a:t> per </a:t>
            </a:r>
            <a:r>
              <a:rPr lang="es-ES" dirty="0" err="1" smtClean="0">
                <a:solidFill>
                  <a:schemeClr val="bg1"/>
                </a:solidFill>
              </a:rPr>
              <a:t>millorar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expedient</a:t>
            </a:r>
            <a:r>
              <a:rPr lang="es-ES" dirty="0" smtClean="0">
                <a:solidFill>
                  <a:schemeClr val="bg1"/>
                </a:solidFill>
              </a:rPr>
              <a:t>, o </a:t>
            </a:r>
            <a:r>
              <a:rPr lang="es-ES" dirty="0" err="1" smtClean="0">
                <a:solidFill>
                  <a:schemeClr val="bg1"/>
                </a:solidFill>
              </a:rPr>
              <a:t>abans</a:t>
            </a:r>
            <a:r>
              <a:rPr lang="es-ES" dirty="0" smtClean="0">
                <a:solidFill>
                  <a:schemeClr val="bg1"/>
                </a:solidFill>
              </a:rPr>
              <a:t> per </a:t>
            </a:r>
            <a:r>
              <a:rPr lang="es-ES" dirty="0" err="1" smtClean="0">
                <a:solidFill>
                  <a:schemeClr val="bg1"/>
                </a:solidFill>
              </a:rPr>
              <a:t>aconseguir</a:t>
            </a:r>
            <a:r>
              <a:rPr lang="es-ES" dirty="0" smtClean="0">
                <a:solidFill>
                  <a:schemeClr val="bg1"/>
                </a:solidFill>
              </a:rPr>
              <a:t> el </a:t>
            </a:r>
            <a:r>
              <a:rPr lang="es-ES" dirty="0" err="1" smtClean="0">
                <a:solidFill>
                  <a:schemeClr val="bg1"/>
                </a:solidFill>
              </a:rPr>
              <a:t>visat</a:t>
            </a:r>
            <a:r>
              <a:rPr lang="es-ES" dirty="0" smtClean="0">
                <a:solidFill>
                  <a:schemeClr val="bg1"/>
                </a:solidFill>
              </a:rPr>
              <a:t> H1B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1, 2CK, 3 es poden </a:t>
            </a: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a Barcelona. </a:t>
            </a:r>
          </a:p>
          <a:p>
            <a:pPr lvl="1"/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2CS cal </a:t>
            </a: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-lo a EEUU.</a:t>
            </a:r>
          </a:p>
          <a:p>
            <a:pPr lvl="1"/>
            <a:r>
              <a:rPr lang="es-ES" dirty="0" smtClean="0">
                <a:solidFill>
                  <a:schemeClr val="bg1"/>
                </a:solidFill>
              </a:rPr>
              <a:t>Pagar</a:t>
            </a:r>
          </a:p>
          <a:p>
            <a:pPr lvl="1"/>
            <a:endParaRPr lang="es-ES" dirty="0" smtClean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s-ES" dirty="0" err="1" smtClean="0">
                <a:solidFill>
                  <a:schemeClr val="bg1"/>
                </a:solidFill>
              </a:rPr>
              <a:t>Petites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variacions</a:t>
            </a:r>
            <a:r>
              <a:rPr lang="es-ES" dirty="0" smtClean="0">
                <a:solidFill>
                  <a:schemeClr val="bg1"/>
                </a:solidFill>
              </a:rPr>
              <a:t> a les </a:t>
            </a:r>
            <a:r>
              <a:rPr lang="es-ES" dirty="0" err="1" smtClean="0">
                <a:solidFill>
                  <a:schemeClr val="bg1"/>
                </a:solidFill>
              </a:rPr>
              <a:t>instruccions</a:t>
            </a:r>
            <a:r>
              <a:rPr lang="es-ES" dirty="0" smtClean="0">
                <a:solidFill>
                  <a:schemeClr val="bg1"/>
                </a:solidFill>
              </a:rPr>
              <a:t> cada </a:t>
            </a:r>
            <a:r>
              <a:rPr lang="es-ES" dirty="0" err="1" smtClean="0">
                <a:solidFill>
                  <a:schemeClr val="bg1"/>
                </a:solidFill>
              </a:rPr>
              <a:t>any</a:t>
            </a:r>
            <a:r>
              <a:rPr lang="es-ES" dirty="0" smtClean="0">
                <a:solidFill>
                  <a:schemeClr val="bg1"/>
                </a:solidFill>
              </a:rPr>
              <a:t>:</a:t>
            </a:r>
          </a:p>
          <a:p>
            <a:pPr marL="457200" lvl="1" indent="0">
              <a:buNone/>
            </a:pPr>
            <a:r>
              <a:rPr lang="es-ES" b="1" i="1" dirty="0">
                <a:solidFill>
                  <a:schemeClr val="bg1"/>
                </a:solidFill>
              </a:rPr>
              <a:t>https://www.usmle.org/</a:t>
            </a:r>
            <a:endParaRPr lang="es-ES" b="1" i="1" dirty="0" smtClean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b="1" i="1" dirty="0">
                <a:solidFill>
                  <a:schemeClr val="bg1"/>
                </a:solidFill>
              </a:rPr>
              <a:t>https://www.usmle.org/pdfs/bulletin/2019bulletin.pdf</a:t>
            </a:r>
            <a:endParaRPr lang="es-ES" b="1" i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64652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El </a:t>
            </a:r>
            <a:r>
              <a:rPr lang="es-ES" dirty="0" err="1" smtClean="0">
                <a:solidFill>
                  <a:schemeClr val="bg1"/>
                </a:solidFill>
              </a:rPr>
              <a:t>més</a:t>
            </a:r>
            <a:r>
              <a:rPr lang="es-ES" dirty="0" smtClean="0">
                <a:solidFill>
                  <a:schemeClr val="bg1"/>
                </a:solidFill>
              </a:rPr>
              <a:t> difícil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El </a:t>
            </a:r>
            <a:r>
              <a:rPr lang="es-ES" dirty="0" err="1" smtClean="0">
                <a:solidFill>
                  <a:schemeClr val="bg1"/>
                </a:solidFill>
              </a:rPr>
              <a:t>més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important</a:t>
            </a:r>
            <a:r>
              <a:rPr lang="es-ES" dirty="0" smtClean="0">
                <a:solidFill>
                  <a:schemeClr val="bg1"/>
                </a:solidFill>
              </a:rPr>
              <a:t> (</a:t>
            </a:r>
            <a:r>
              <a:rPr lang="es-ES" dirty="0" err="1" smtClean="0">
                <a:solidFill>
                  <a:schemeClr val="bg1"/>
                </a:solidFill>
              </a:rPr>
              <a:t>estudiants</a:t>
            </a:r>
            <a:r>
              <a:rPr lang="es-ES" dirty="0" smtClean="0">
                <a:solidFill>
                  <a:schemeClr val="bg1"/>
                </a:solidFill>
              </a:rPr>
              <a:t> EEUU poden </a:t>
            </a:r>
            <a:r>
              <a:rPr lang="es-ES" dirty="0" err="1" smtClean="0">
                <a:solidFill>
                  <a:schemeClr val="bg1"/>
                </a:solidFill>
              </a:rPr>
              <a:t>demanar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plaça</a:t>
            </a:r>
            <a:r>
              <a:rPr lang="es-ES" dirty="0" smtClean="0">
                <a:solidFill>
                  <a:schemeClr val="bg1"/>
                </a:solidFill>
              </a:rPr>
              <a:t> de </a:t>
            </a:r>
            <a:r>
              <a:rPr lang="es-ES" dirty="0" err="1" smtClean="0">
                <a:solidFill>
                  <a:schemeClr val="bg1"/>
                </a:solidFill>
              </a:rPr>
              <a:t>residència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només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amb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1)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Es </a:t>
            </a:r>
            <a:r>
              <a:rPr lang="es-ES" dirty="0" err="1" smtClean="0">
                <a:solidFill>
                  <a:schemeClr val="bg1"/>
                </a:solidFill>
              </a:rPr>
              <a:t>pot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a Barcelona o a EEUU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8 </a:t>
            </a:r>
            <a:r>
              <a:rPr lang="es-ES" dirty="0" err="1" smtClean="0">
                <a:solidFill>
                  <a:schemeClr val="bg1"/>
                </a:solidFill>
              </a:rPr>
              <a:t>hores</a:t>
            </a:r>
            <a:r>
              <a:rPr lang="es-ES" dirty="0" smtClean="0">
                <a:solidFill>
                  <a:schemeClr val="bg1"/>
                </a:solidFill>
              </a:rPr>
              <a:t> (7 blocs de 1h)</a:t>
            </a:r>
          </a:p>
          <a:p>
            <a:endParaRPr lang="es-E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245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Behavioral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sciences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Biochemistry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Microbiology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Immunology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Pathology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Pharmacology</a:t>
            </a:r>
            <a:endParaRPr lang="es-ES" dirty="0">
              <a:solidFill>
                <a:schemeClr val="bg1"/>
              </a:solidFill>
            </a:endParaRPr>
          </a:p>
          <a:p>
            <a:r>
              <a:rPr lang="es-ES" dirty="0">
                <a:solidFill>
                  <a:schemeClr val="bg1"/>
                </a:solidFill>
              </a:rPr>
              <a:t>Cardiovascular, </a:t>
            </a:r>
            <a:r>
              <a:rPr lang="es-ES" dirty="0" err="1">
                <a:solidFill>
                  <a:schemeClr val="bg1"/>
                </a:solidFill>
              </a:rPr>
              <a:t>Endocrine</a:t>
            </a:r>
            <a:r>
              <a:rPr lang="es-ES" dirty="0">
                <a:solidFill>
                  <a:schemeClr val="bg1"/>
                </a:solidFill>
              </a:rPr>
              <a:t>, Gastrointestinal, </a:t>
            </a:r>
            <a:r>
              <a:rPr lang="es-ES" dirty="0" err="1">
                <a:solidFill>
                  <a:schemeClr val="bg1"/>
                </a:solidFill>
              </a:rPr>
              <a:t>Hematology</a:t>
            </a:r>
            <a:r>
              <a:rPr lang="es-ES" dirty="0">
                <a:solidFill>
                  <a:schemeClr val="bg1"/>
                </a:solidFill>
              </a:rPr>
              <a:t> and </a:t>
            </a:r>
            <a:r>
              <a:rPr lang="es-ES" dirty="0" err="1">
                <a:solidFill>
                  <a:schemeClr val="bg1"/>
                </a:solidFill>
              </a:rPr>
              <a:t>oncology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Musculoskeletal</a:t>
            </a:r>
            <a:r>
              <a:rPr lang="es-ES" dirty="0">
                <a:solidFill>
                  <a:schemeClr val="bg1"/>
                </a:solidFill>
              </a:rPr>
              <a:t> / skin / </a:t>
            </a:r>
            <a:r>
              <a:rPr lang="es-ES" dirty="0" err="1">
                <a:solidFill>
                  <a:schemeClr val="bg1"/>
                </a:solidFill>
              </a:rPr>
              <a:t>connective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tissue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Neurology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Psychiatry</a:t>
            </a:r>
            <a:r>
              <a:rPr lang="es-ES" dirty="0">
                <a:solidFill>
                  <a:schemeClr val="bg1"/>
                </a:solidFill>
              </a:rPr>
              <a:t>, Renal, </a:t>
            </a:r>
            <a:r>
              <a:rPr lang="es-ES" dirty="0" err="1">
                <a:solidFill>
                  <a:schemeClr val="bg1"/>
                </a:solidFill>
              </a:rPr>
              <a:t>Reproductive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 smtClean="0">
                <a:solidFill>
                  <a:schemeClr val="bg1"/>
                </a:solidFill>
              </a:rPr>
              <a:t>Respiratory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14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</a:rPr>
              <a:t>Step</a:t>
            </a:r>
            <a:r>
              <a:rPr lang="es-ES" dirty="0" smtClean="0">
                <a:solidFill>
                  <a:schemeClr val="bg1"/>
                </a:solidFill>
              </a:rPr>
              <a:t> 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dirty="0" err="1" smtClean="0">
                <a:solidFill>
                  <a:schemeClr val="bg1"/>
                </a:solidFill>
              </a:rPr>
              <a:t>Preparació</a:t>
            </a:r>
            <a:r>
              <a:rPr lang="es-ES" dirty="0" smtClean="0">
                <a:solidFill>
                  <a:schemeClr val="bg1"/>
                </a:solidFill>
              </a:rPr>
              <a:t>: preguntes UWORLD </a:t>
            </a:r>
            <a:r>
              <a:rPr lang="en-US" dirty="0" smtClean="0">
                <a:solidFill>
                  <a:schemeClr val="bg1"/>
                </a:solidFill>
              </a:rPr>
              <a:t>+ FIRST-AID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https</a:t>
            </a:r>
            <a:r>
              <a:rPr lang="en-US" dirty="0">
                <a:solidFill>
                  <a:schemeClr val="bg1"/>
                </a:solidFill>
              </a:rPr>
              <a:t>://www.uworld.com/step1/step1_home.aspx</a:t>
            </a:r>
          </a:p>
          <a:p>
            <a:pPr lvl="1"/>
            <a:r>
              <a:rPr lang="es-ES" dirty="0">
                <a:solidFill>
                  <a:schemeClr val="bg1"/>
                </a:solidFill>
              </a:rPr>
              <a:t>https://</a:t>
            </a:r>
            <a:r>
              <a:rPr lang="es-ES" dirty="0" smtClean="0">
                <a:solidFill>
                  <a:schemeClr val="bg1"/>
                </a:solidFill>
              </a:rPr>
              <a:t>www.amazon.com/First-USMLE-Step-2019-Twenty-ninth/dp/1260143678</a:t>
            </a:r>
          </a:p>
          <a:p>
            <a:endParaRPr lang="es-ES" dirty="0" smtClean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s-ES" dirty="0" smtClean="0">
                <a:solidFill>
                  <a:schemeClr val="bg1"/>
                </a:solidFill>
              </a:rPr>
              <a:t>Estudiar </a:t>
            </a:r>
            <a:r>
              <a:rPr lang="es-ES" dirty="0" err="1" smtClean="0">
                <a:solidFill>
                  <a:schemeClr val="bg1"/>
                </a:solidFill>
              </a:rPr>
              <a:t>tot</a:t>
            </a:r>
            <a:r>
              <a:rPr lang="es-ES" dirty="0" smtClean="0">
                <a:solidFill>
                  <a:schemeClr val="bg1"/>
                </a:solidFill>
              </a:rPr>
              <a:t> de </a:t>
            </a:r>
            <a:r>
              <a:rPr lang="en-US" dirty="0" smtClean="0">
                <a:solidFill>
                  <a:schemeClr val="bg1"/>
                </a:solidFill>
              </a:rPr>
              <a:t>FIRST-AID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/>
                </a:solidFill>
              </a:rPr>
              <a:t>Fer</a:t>
            </a:r>
            <a:r>
              <a:rPr lang="en-US" dirty="0" smtClean="0">
                <a:solidFill>
                  <a:schemeClr val="bg1"/>
                </a:solidFill>
              </a:rPr>
              <a:t> totes les </a:t>
            </a:r>
            <a:r>
              <a:rPr lang="en-US" dirty="0" err="1" smtClean="0">
                <a:solidFill>
                  <a:schemeClr val="bg1"/>
                </a:solidFill>
              </a:rPr>
              <a:t>preguntes</a:t>
            </a:r>
            <a:r>
              <a:rPr lang="en-US" dirty="0" smtClean="0">
                <a:solidFill>
                  <a:schemeClr val="bg1"/>
                </a:solidFill>
              </a:rPr>
              <a:t> de UWORLD (2500), </a:t>
            </a:r>
            <a:r>
              <a:rPr lang="en-US" dirty="0" err="1" smtClean="0">
                <a:solidFill>
                  <a:schemeClr val="bg1"/>
                </a:solidFill>
              </a:rPr>
              <a:t>llegir</a:t>
            </a:r>
            <a:r>
              <a:rPr lang="en-US" dirty="0" smtClean="0">
                <a:solidFill>
                  <a:schemeClr val="bg1"/>
                </a:solidFill>
              </a:rPr>
              <a:t> totes les </a:t>
            </a:r>
            <a:r>
              <a:rPr lang="en-US" dirty="0" err="1" smtClean="0">
                <a:solidFill>
                  <a:schemeClr val="bg1"/>
                </a:solidFill>
              </a:rPr>
              <a:t>explicacions</a:t>
            </a:r>
            <a:r>
              <a:rPr lang="en-US" dirty="0" smtClean="0">
                <a:solidFill>
                  <a:schemeClr val="bg1"/>
                </a:solidFill>
              </a:rPr>
              <a:t>, </a:t>
            </a:r>
            <a:r>
              <a:rPr lang="en-US" dirty="0" err="1" smtClean="0">
                <a:solidFill>
                  <a:schemeClr val="bg1"/>
                </a:solidFill>
              </a:rPr>
              <a:t>i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anotar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informaci</a:t>
            </a:r>
            <a:r>
              <a:rPr lang="es-ES" dirty="0" err="1" smtClean="0">
                <a:solidFill>
                  <a:schemeClr val="bg1"/>
                </a:solidFill>
              </a:rPr>
              <a:t>ó</a:t>
            </a:r>
            <a:r>
              <a:rPr lang="es-ES" dirty="0" smtClean="0">
                <a:solidFill>
                  <a:schemeClr val="bg1"/>
                </a:solidFill>
              </a:rPr>
              <a:t> nova a </a:t>
            </a:r>
            <a:r>
              <a:rPr lang="es-ES" dirty="0" err="1" smtClean="0">
                <a:solidFill>
                  <a:schemeClr val="bg1"/>
                </a:solidFill>
              </a:rPr>
              <a:t>First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Aid</a:t>
            </a:r>
            <a:r>
              <a:rPr lang="es-ES" dirty="0" smtClean="0">
                <a:solidFill>
                  <a:schemeClr val="bg1"/>
                </a:solidFill>
              </a:rPr>
              <a:t> o en un </a:t>
            </a:r>
            <a:r>
              <a:rPr lang="es-ES" dirty="0" err="1" smtClean="0">
                <a:solidFill>
                  <a:schemeClr val="bg1"/>
                </a:solidFill>
              </a:rPr>
              <a:t>word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separat</a:t>
            </a:r>
            <a:endParaRPr lang="es-ES" dirty="0" smtClean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s-ES" dirty="0" smtClean="0">
                <a:solidFill>
                  <a:schemeClr val="bg1"/>
                </a:solidFill>
              </a:rPr>
              <a:t>Estudiar FIRST-AID i les </a:t>
            </a:r>
            <a:r>
              <a:rPr lang="es-ES" dirty="0" err="1" smtClean="0">
                <a:solidFill>
                  <a:schemeClr val="bg1"/>
                </a:solidFill>
              </a:rPr>
              <a:t>anotacions</a:t>
            </a:r>
            <a:endParaRPr lang="es-ES" dirty="0" smtClean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s-ES" dirty="0" err="1" smtClean="0">
                <a:solidFill>
                  <a:schemeClr val="bg1"/>
                </a:solidFill>
              </a:rPr>
              <a:t>Fer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examens</a:t>
            </a:r>
            <a:r>
              <a:rPr lang="es-ES" dirty="0" smtClean="0">
                <a:solidFill>
                  <a:schemeClr val="bg1"/>
                </a:solidFill>
              </a:rPr>
              <a:t> “</a:t>
            </a:r>
            <a:r>
              <a:rPr lang="es-ES" dirty="0" err="1" smtClean="0">
                <a:solidFill>
                  <a:schemeClr val="bg1"/>
                </a:solidFill>
              </a:rPr>
              <a:t>reals</a:t>
            </a:r>
            <a:r>
              <a:rPr lang="es-ES" dirty="0" smtClean="0">
                <a:solidFill>
                  <a:schemeClr val="bg1"/>
                </a:solidFill>
              </a:rPr>
              <a:t>” de </a:t>
            </a:r>
            <a:r>
              <a:rPr lang="es-ES" dirty="0" err="1" smtClean="0">
                <a:solidFill>
                  <a:schemeClr val="bg1"/>
                </a:solidFill>
              </a:rPr>
              <a:t>pràctica</a:t>
            </a:r>
            <a:r>
              <a:rPr lang="es-ES" dirty="0" smtClean="0">
                <a:solidFill>
                  <a:schemeClr val="bg1"/>
                </a:solidFill>
              </a:rPr>
              <a:t> (</a:t>
            </a:r>
            <a:r>
              <a:rPr lang="es-ES" dirty="0" err="1" smtClean="0">
                <a:solidFill>
                  <a:schemeClr val="bg1"/>
                </a:solidFill>
              </a:rPr>
              <a:t>pràctica</a:t>
            </a:r>
            <a:r>
              <a:rPr lang="es-ES" dirty="0" smtClean="0">
                <a:solidFill>
                  <a:schemeClr val="bg1"/>
                </a:solidFill>
              </a:rPr>
              <a:t> real </a:t>
            </a:r>
            <a:r>
              <a:rPr lang="es-ES" dirty="0" err="1" smtClean="0">
                <a:solidFill>
                  <a:schemeClr val="bg1"/>
                </a:solidFill>
              </a:rPr>
              <a:t>és</a:t>
            </a:r>
            <a:r>
              <a:rPr lang="es-ES" dirty="0" smtClean="0">
                <a:solidFill>
                  <a:schemeClr val="bg1"/>
                </a:solidFill>
              </a:rPr>
              <a:t> de 1h, no </a:t>
            </a:r>
            <a:r>
              <a:rPr lang="es-ES" dirty="0" err="1" smtClean="0">
                <a:solidFill>
                  <a:schemeClr val="bg1"/>
                </a:solidFill>
              </a:rPr>
              <a:t>com</a:t>
            </a:r>
            <a:r>
              <a:rPr lang="es-ES" dirty="0" smtClean="0">
                <a:solidFill>
                  <a:schemeClr val="bg1"/>
                </a:solidFill>
              </a:rPr>
              <a:t> el MIR), i anotar </a:t>
            </a:r>
            <a:r>
              <a:rPr lang="es-ES" dirty="0" err="1" smtClean="0">
                <a:solidFill>
                  <a:schemeClr val="bg1"/>
                </a:solidFill>
              </a:rPr>
              <a:t>informació</a:t>
            </a:r>
            <a:r>
              <a:rPr lang="es-ES" dirty="0" smtClean="0">
                <a:solidFill>
                  <a:schemeClr val="bg1"/>
                </a:solidFill>
              </a:rPr>
              <a:t> nova</a:t>
            </a:r>
          </a:p>
          <a:p>
            <a:pPr lvl="1"/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17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34" y="700391"/>
            <a:ext cx="8404700" cy="560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38520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10519</TotalTime>
  <Words>1324</Words>
  <Application>Microsoft Office PowerPoint</Application>
  <PresentationFormat>On-screen Show (4:3)</PresentationFormat>
  <Paragraphs>216</Paragraphs>
  <Slides>28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1_Office Theme</vt:lpstr>
      <vt:lpstr>Residència (i fellowship)</vt:lpstr>
      <vt:lpstr>Fellowship vs Residència</vt:lpstr>
      <vt:lpstr>PowerPoint Presentation</vt:lpstr>
      <vt:lpstr>Exàmens USMLE</vt:lpstr>
      <vt:lpstr>Exàmens USMLE</vt:lpstr>
      <vt:lpstr>Step 1</vt:lpstr>
      <vt:lpstr>Step 1</vt:lpstr>
      <vt:lpstr>Step 1</vt:lpstr>
      <vt:lpstr>PowerPoint Presentation</vt:lpstr>
      <vt:lpstr>Step 2CK</vt:lpstr>
      <vt:lpstr>PowerPoint Presentation</vt:lpstr>
      <vt:lpstr>PowerPoint Presentation</vt:lpstr>
      <vt:lpstr>Step 2CS</vt:lpstr>
      <vt:lpstr>Step 3</vt:lpstr>
      <vt:lpstr>Enviar sol·licituds a hospitals</vt:lpstr>
      <vt:lpstr>Enviar sol·licituds a hospitals</vt:lpstr>
      <vt:lpstr>PowerPoint Presentation</vt:lpstr>
      <vt:lpstr>Enviar sol·licituds a hospitals</vt:lpstr>
      <vt:lpstr>Enviar sol·licituds a hospitals</vt:lpstr>
      <vt:lpstr>Entrevistes</vt:lpstr>
      <vt:lpstr>Entrevistes</vt:lpstr>
      <vt:lpstr>“Match day”</vt:lpstr>
      <vt:lpstr>Post-residència</vt:lpstr>
      <vt:lpstr>Clerkship (6è medicina)</vt:lpstr>
      <vt:lpstr>Investigació</vt:lpstr>
      <vt:lpstr>Investigació – estratègies generals</vt:lpstr>
      <vt:lpstr>Investigació – estratègies generals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Xavier Guell</dc:creator>
  <cp:lastModifiedBy>Xavier Guell</cp:lastModifiedBy>
  <cp:revision>360</cp:revision>
  <dcterms:created xsi:type="dcterms:W3CDTF">2018-04-28T08:10:30Z</dcterms:created>
  <dcterms:modified xsi:type="dcterms:W3CDTF">2019-05-06T22:59:43Z</dcterms:modified>
</cp:coreProperties>
</file>